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325" r:id="rId3"/>
    <p:sldId id="258" r:id="rId4"/>
    <p:sldId id="324" r:id="rId5"/>
    <p:sldId id="259" r:id="rId6"/>
    <p:sldId id="328" r:id="rId7"/>
    <p:sldId id="329" r:id="rId8"/>
    <p:sldId id="260" r:id="rId9"/>
    <p:sldId id="295" r:id="rId10"/>
    <p:sldId id="314" r:id="rId11"/>
    <p:sldId id="317" r:id="rId12"/>
    <p:sldId id="348" r:id="rId13"/>
    <p:sldId id="326" r:id="rId14"/>
    <p:sldId id="304" r:id="rId15"/>
    <p:sldId id="331" r:id="rId16"/>
    <p:sldId id="311" r:id="rId17"/>
    <p:sldId id="322" r:id="rId18"/>
    <p:sldId id="327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351" r:id="rId28"/>
    <p:sldId id="352" r:id="rId29"/>
    <p:sldId id="353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B2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98790" autoAdjust="0"/>
  </p:normalViewPr>
  <p:slideViewPr>
    <p:cSldViewPr snapToGrid="0">
      <p:cViewPr varScale="1">
        <p:scale>
          <a:sx n="111" d="100"/>
          <a:sy n="111" d="100"/>
        </p:scale>
        <p:origin x="-894" y="-84"/>
      </p:cViewPr>
      <p:guideLst>
        <p:guide orient="horz" pos="2160"/>
        <p:guide pos="3081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8C49-A8FB-4B9B-8535-F11389B24504}" type="datetimeFigureOut">
              <a:rPr lang="ko-KR" altLang="en-US" smtClean="0"/>
              <a:pPr/>
              <a:t>2012-07-27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0BD33-F34A-452D-8C01-9CFAE52098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64587">
              <a:defRPr/>
            </a:pPr>
            <a:fld id="{43765D74-7340-4A48-BF95-391DB6651720}" type="slidenum">
              <a:rPr lang="en-US" altLang="en-US" smtClean="0"/>
              <a:pPr defTabSz="864587">
                <a:defRPr/>
              </a:pPr>
              <a:t>1</a:t>
            </a:fld>
            <a:endParaRPr lang="en-US" alt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또한 발열량이 </a:t>
            </a:r>
            <a:r>
              <a:rPr lang="ko-KR" altLang="en-US" dirty="0" err="1" smtClean="0"/>
              <a:t>적기때문에</a:t>
            </a:r>
            <a:r>
              <a:rPr lang="ko-KR" altLang="en-US" dirty="0" smtClean="0"/>
              <a:t> 제품이 설치된 방에 룸 에어컨디셔닝 비용을 절감할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통계에 따르면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도를 낮추는 데 약 </a:t>
            </a:r>
            <a:r>
              <a:rPr lang="en-US" altLang="ko-KR" dirty="0" smtClean="0"/>
              <a:t>7%</a:t>
            </a:r>
            <a:r>
              <a:rPr lang="ko-KR" altLang="en-US" dirty="0" smtClean="0"/>
              <a:t>의 전력이 더 필요함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고객의 편의를 위해 무선 동굴을 이용한 원격 제어 기능도 지원합니다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특히 유선 </a:t>
            </a:r>
            <a:r>
              <a:rPr lang="en-US" altLang="ko-KR" dirty="0" smtClean="0"/>
              <a:t>LAN </a:t>
            </a:r>
            <a:r>
              <a:rPr lang="ko-KR" altLang="en-US" dirty="0" smtClean="0"/>
              <a:t>공사가 필요한 건물에서는 이 기능을 사용하면 설치 비용을 크게 절감할 수 있습니다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453" y="8686365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55" tIns="43279" rIns="86555" bIns="43279" anchor="b"/>
          <a:lstStyle/>
          <a:p>
            <a:pPr algn="r" defTabSz="864587" eaLnBrk="0" latinLnBrk="0" hangingPunct="0"/>
            <a:fld id="{72EB4CFA-E02E-490E-8A04-407E51FDC7D6}" type="slidenum">
              <a:rPr lang="en-US" altLang="en-US" sz="1100">
                <a:latin typeface="Times New Roman" pitchFamily="18" charset="0"/>
              </a:rPr>
              <a:pPr algn="r" defTabSz="864587" eaLnBrk="0" latinLnBrk="0" hangingPunct="0"/>
              <a:t>2</a:t>
            </a:fld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915"/>
            <a:ext cx="5032190" cy="4112899"/>
          </a:xfrm>
          <a:noFill/>
          <a:ln/>
        </p:spPr>
        <p:txBody>
          <a:bodyPr lIns="89385" tIns="44692" rIns="89385" bIns="4469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453" y="8686365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55" tIns="43279" rIns="86555" bIns="43279" anchor="b"/>
          <a:lstStyle/>
          <a:p>
            <a:pPr algn="r" defTabSz="864587" eaLnBrk="0" latinLnBrk="0" hangingPunct="0"/>
            <a:fld id="{72EB4CFA-E02E-490E-8A04-407E51FDC7D6}" type="slidenum">
              <a:rPr lang="en-US" altLang="en-US" sz="1100">
                <a:latin typeface="Times New Roman" pitchFamily="18" charset="0"/>
              </a:rPr>
              <a:pPr algn="r" defTabSz="864587" eaLnBrk="0" latinLnBrk="0" hangingPunct="0"/>
              <a:t>4</a:t>
            </a:fld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915"/>
            <a:ext cx="5032190" cy="4112899"/>
          </a:xfrm>
          <a:noFill/>
          <a:ln/>
        </p:spPr>
        <p:txBody>
          <a:bodyPr lIns="89385" tIns="44692" rIns="89385" bIns="4469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내장형 미디어 플레이</a:t>
            </a:r>
            <a:endParaRPr lang="en-US" altLang="ko-KR" dirty="0" smtClean="0"/>
          </a:p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제품을 구입했다면</a:t>
            </a:r>
            <a:r>
              <a:rPr lang="en-US" altLang="ko-KR" dirty="0" smtClean="0"/>
              <a:t>, PC</a:t>
            </a:r>
            <a:r>
              <a:rPr lang="ko-KR" altLang="en-US" dirty="0" smtClean="0"/>
              <a:t>를 구입했다고 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내장형 미디어 플레이어와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로 약 </a:t>
            </a:r>
            <a:r>
              <a:rPr lang="en-US" altLang="ko-KR" dirty="0" smtClean="0"/>
              <a:t>25%</a:t>
            </a:r>
            <a:r>
              <a:rPr lang="ko-KR" altLang="en-US" baseline="0" dirty="0" smtClean="0"/>
              <a:t>의 비용을 절감할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추가적인 장비나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없이 비디오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플레쉬</a:t>
            </a:r>
            <a:r>
              <a:rPr lang="en-US" altLang="ko-KR" dirty="0" smtClean="0"/>
              <a:t>, PPT, </a:t>
            </a:r>
            <a:r>
              <a:rPr lang="ko-KR" altLang="en-US" dirty="0" smtClean="0"/>
              <a:t>이미지 파일을 재생할 수가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로컬이나 서버를 통해 운영이 가능한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제공합니다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제공하는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인 </a:t>
            </a:r>
            <a:r>
              <a:rPr lang="en-US" altLang="ko-KR" dirty="0" err="1" smtClean="0"/>
              <a:t>magicinfo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lite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UI</a:t>
            </a:r>
            <a:r>
              <a:rPr lang="ko-KR" altLang="en-US" baseline="0" dirty="0" smtClean="0"/>
              <a:t>는 단순하고 직관적입니다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제품 두께가 </a:t>
            </a:r>
            <a:r>
              <a:rPr lang="en-US" altLang="ko-KR" dirty="0" smtClean="0"/>
              <a:t>29.9mm </a:t>
            </a:r>
            <a:r>
              <a:rPr lang="ko-KR" altLang="en-US" dirty="0" smtClean="0"/>
              <a:t>로 얇기 때문에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공사비가 적게 듭니다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기존 제품은 제품 두께로 인해 </a:t>
            </a:r>
            <a:r>
              <a:rPr lang="ko-KR" altLang="en-US" dirty="0" err="1" smtClean="0"/>
              <a:t>벽파기</a:t>
            </a:r>
            <a:r>
              <a:rPr lang="ko-KR" altLang="en-US" dirty="0" smtClean="0"/>
              <a:t> 공사를 해야 했지만 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필요가 없습니다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</a:t>
            </a:r>
            <a:r>
              <a:rPr lang="ko-KR" altLang="en-US" baseline="0" dirty="0" smtClean="0"/>
              <a:t> 가볍기 때문에 설치 및 유지관리 비용이 절감됩니다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비용 계산</a:t>
            </a:r>
            <a:endParaRPr lang="en-US" altLang="ko-KR" baseline="0" dirty="0" smtClean="0"/>
          </a:p>
          <a:p>
            <a:r>
              <a:rPr lang="en-US" altLang="ko-KR" baseline="0" dirty="0" smtClean="0"/>
              <a:t> - </a:t>
            </a:r>
            <a:r>
              <a:rPr lang="ko-KR" altLang="en-US" baseline="0" dirty="0" smtClean="0"/>
              <a:t>가정 </a:t>
            </a:r>
            <a:r>
              <a:rPr lang="en-US" altLang="ko-KR" baseline="0" dirty="0" smtClean="0"/>
              <a:t>: 1</a:t>
            </a:r>
            <a:r>
              <a:rPr lang="ko-KR" altLang="en-US" baseline="0" dirty="0" smtClean="0"/>
              <a:t>인당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달러 인건비</a:t>
            </a:r>
            <a:r>
              <a:rPr lang="en-US" altLang="ko-KR" baseline="0" dirty="0" smtClean="0"/>
              <a:t>, 6</a:t>
            </a:r>
            <a:r>
              <a:rPr lang="ko-KR" altLang="en-US" baseline="0" dirty="0" smtClean="0"/>
              <a:t>개월에 한번씩 보수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발열량이 적기 때문에 전기료를 절반으로 절감할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52"/>
          <p:cNvSpPr>
            <a:spLocks noChangeArrowheads="1"/>
          </p:cNvSpPr>
          <p:nvPr/>
        </p:nvSpPr>
        <p:spPr bwMode="auto">
          <a:xfrm>
            <a:off x="4212167" y="2034014"/>
            <a:ext cx="4931833" cy="173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5" name="Line 1158"/>
          <p:cNvSpPr>
            <a:spLocks noChangeShapeType="1"/>
          </p:cNvSpPr>
          <p:nvPr/>
        </p:nvSpPr>
        <p:spPr bwMode="auto">
          <a:xfrm flipH="1">
            <a:off x="0" y="3805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33997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76751" y="3946950"/>
            <a:ext cx="3923392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altLang="en-US"/>
              <a:t>First Draft</a:t>
            </a:r>
          </a:p>
        </p:txBody>
      </p:sp>
      <p:sp>
        <p:nvSpPr>
          <p:cNvPr id="340097" name="Rectangle 1153"/>
          <p:cNvSpPr>
            <a:spLocks noGrp="1" noChangeArrowheads="1"/>
          </p:cNvSpPr>
          <p:nvPr>
            <p:ph type="ctrTitle"/>
          </p:nvPr>
        </p:nvSpPr>
        <p:spPr bwMode="auto">
          <a:xfrm>
            <a:off x="4469191" y="2480100"/>
            <a:ext cx="392339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Interim Template Draft</a:t>
            </a:r>
          </a:p>
        </p:txBody>
      </p:sp>
      <p:pic>
        <p:nvPicPr>
          <p:cNvPr id="31746" name="Picture 2" descr="http://dish.upnl.org/data/samsung_log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0685" y="6061654"/>
            <a:ext cx="1415059" cy="49262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5" y="1600201"/>
            <a:ext cx="823081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8EA2-B495-48AF-8DDC-B62185DE9CD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EF87053-8573-49FF-8069-D5B6AC834CD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274639"/>
            <a:ext cx="205770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274639"/>
            <a:ext cx="602796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E014-48BC-46A5-92DC-B8EF25D09DE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5271EEA-0423-4620-9EFC-F18569FA965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925" y="6689124"/>
            <a:ext cx="709613" cy="16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0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mtClean="0">
                <a:solidFill>
                  <a:prstClr val="black"/>
                </a:solidFill>
              </a:rPr>
              <a:t> </a:t>
            </a:r>
            <a:r>
              <a:rPr lang="en-US" altLang="ko-KR" smtClean="0">
                <a:solidFill>
                  <a:prstClr val="black"/>
                </a:solidFill>
              </a:rPr>
              <a:t>/ 20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05944" y="258162"/>
            <a:ext cx="6746788" cy="56207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2"/>
          <p:cNvSpPr>
            <a:spLocks noChangeShapeType="1"/>
          </p:cNvSpPr>
          <p:nvPr/>
        </p:nvSpPr>
        <p:spPr bwMode="auto">
          <a:xfrm rot="16200000">
            <a:off x="4568221" y="-3435426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09" y="1600201"/>
            <a:ext cx="823081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92774" y="6638925"/>
            <a:ext cx="1905000" cy="222250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29D43C31-6A79-4BD5-A3B5-BC30CF81CDE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4EB4164E-6047-4BB2-9487-FE72AC068D99}" type="datetimeFigureOut">
              <a:rPr lang="ko-KR" altLang="en-US" b="0" smtClean="0">
                <a:solidFill>
                  <a:prstClr val="black"/>
                </a:solidFill>
              </a:rPr>
              <a:pPr/>
              <a:t>2012-07-27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6D85-5011-461B-9853-BEF7F408045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6400" y="6702475"/>
            <a:ext cx="709613" cy="14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1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 38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제목 개체 틀 3"/>
          <p:cNvSpPr>
            <a:spLocks noGrp="1"/>
          </p:cNvSpPr>
          <p:nvPr>
            <p:ph type="title"/>
          </p:nvPr>
        </p:nvSpPr>
        <p:spPr>
          <a:xfrm>
            <a:off x="257175" y="255588"/>
            <a:ext cx="8229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925" y="6689124"/>
            <a:ext cx="709613" cy="16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0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mtClean="0">
                <a:solidFill>
                  <a:prstClr val="black"/>
                </a:solidFill>
              </a:rPr>
              <a:t> </a:t>
            </a:r>
            <a:r>
              <a:rPr lang="en-US" altLang="ko-KR" smtClean="0">
                <a:solidFill>
                  <a:prstClr val="black"/>
                </a:solidFill>
              </a:rPr>
              <a:t>/ 20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05944" y="258162"/>
            <a:ext cx="6746788" cy="56207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662" y="6517768"/>
            <a:ext cx="709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47F798-AB58-4D46-8271-0436A7D868F1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 19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F031-1679-4100-A9C1-F10E163AB92F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A208540-A22F-4BA4-817A-12B1832409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6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18C7-1DF3-4F36-8288-0D7C36D09553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9F056B0-FC08-409F-B4C2-78C6B798A0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9E05-9C83-45D7-BAE9-9736616AB5FB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22C169D-E4C8-47AC-B832-8E53DE8DC8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4E7C-0DE2-4FD3-A3AA-01A4F563C385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81B7926-309F-482C-A652-C0DDE2A7CE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5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C253-4332-4F4E-81E3-964B361F2D8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D6FE5B7-A543-46CB-82EF-F768814418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4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517-ADF3-40BF-93B7-B146F0F4957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D6A08CD-1FDC-4D59-9785-77C41E7C6A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0C1A-31C3-4ECE-A641-0821337FFBF1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B050E8C-93BB-4E66-A9DD-50B0DDFB480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925" y="6518275"/>
            <a:ext cx="709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AD36D85-5011-461B-9853-BEF7F408045E}" type="slidenum">
              <a:rPr lang="ko-KR" altLang="en-US" b="0" smtClean="0">
                <a:solidFill>
                  <a:prstClr val="black"/>
                </a:solidFill>
              </a:rPr>
              <a:pPr/>
              <a:t>‹#›</a:t>
            </a:fld>
            <a:endParaRPr lang="ko-KR" altLang="en-US" b="0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9388" y="163513"/>
            <a:ext cx="8785225" cy="7191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200" i="1" dirty="0">
              <a:solidFill>
                <a:prstClr val="white"/>
              </a:solidFill>
              <a:ea typeface="맑은 고딕"/>
              <a:cs typeface="Arial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28588" y="206375"/>
            <a:ext cx="8229600" cy="5826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3200" i="1" dirty="0">
                <a:solidFill>
                  <a:prstClr val="white"/>
                </a:solidFill>
                <a:ea typeface="맑은 고딕"/>
                <a:cs typeface="Arial" pitchFamily="34" charset="0"/>
              </a:rPr>
              <a:t>     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39038" y="6637008"/>
            <a:ext cx="971044" cy="1861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ko-KR" alt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34.png"/><Relationship Id="rId12" Type="http://schemas.openxmlformats.org/officeDocument/2006/relationships/image" Target="../media/image52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1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10" Type="http://schemas.openxmlformats.org/officeDocument/2006/relationships/image" Target="../media/image83.jpeg"/><Relationship Id="rId4" Type="http://schemas.openxmlformats.org/officeDocument/2006/relationships/image" Target="../media/image78.jpeg"/><Relationship Id="rId9" Type="http://schemas.openxmlformats.org/officeDocument/2006/relationships/image" Target="../media/image19.png"/><Relationship Id="rId1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0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signagetod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18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16276" y="3971766"/>
            <a:ext cx="4101797" cy="98604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Pre Sales Support part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Display Marketing Team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Samsung Electronics HQ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3236" y="2279495"/>
            <a:ext cx="4922982" cy="1143000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ko-KR" sz="2400" dirty="0" smtClean="0">
                <a:ea typeface="굴림" pitchFamily="50" charset="-127"/>
              </a:rPr>
              <a:t>Samsung LFD solution proposal</a:t>
            </a:r>
            <a:br>
              <a:rPr lang="en-US" altLang="ko-KR" sz="2400" dirty="0" smtClean="0">
                <a:ea typeface="굴림" pitchFamily="50" charset="-127"/>
              </a:rPr>
            </a:br>
            <a:r>
              <a:rPr lang="en-US" altLang="ko-KR" sz="2400" dirty="0" smtClean="0">
                <a:ea typeface="굴림" pitchFamily="50" charset="-127"/>
              </a:rPr>
              <a:t>QSRs</a:t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1800" dirty="0" smtClean="0">
              <a:ea typeface="굴림" pitchFamily="50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945" y="6513631"/>
            <a:ext cx="3981104" cy="2562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[Ver. 1.1]  Last update : 03 Jul, 2012</a:t>
            </a:r>
          </a:p>
        </p:txBody>
      </p:sp>
      <p:pic>
        <p:nvPicPr>
          <p:cNvPr id="8" name="Picture 6" descr="http://www.hongkonghustle.com/wp-content/BurgerKingCoun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06" y="2138557"/>
            <a:ext cx="3639171" cy="2713074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598504"/>
            <a:ext cx="3975652" cy="3048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9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[Digital Menu,</a:t>
            </a:r>
            <a:r>
              <a:rPr kumimoji="0" lang="en-US" altLang="ko-KR" sz="9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LED Monitors - </a:t>
            </a:r>
            <a:r>
              <a:rPr kumimoji="0" lang="en-US" altLang="ko-KR" sz="9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Burger</a:t>
            </a:r>
            <a:r>
              <a:rPr kumimoji="0" lang="en-US" altLang="ko-KR" sz="9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King, Germany]</a:t>
            </a:r>
            <a:endParaRPr kumimoji="0" lang="en-US" altLang="ko-KR" sz="9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1026" name="Picture 2" descr="C:\Users\adriant\Desktop\DECK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651" y="161212"/>
            <a:ext cx="1190625" cy="89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rontroweats.files.wordpress.com/2011/04/jr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93" y="1383822"/>
            <a:ext cx="3983593" cy="244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Video Wall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Hold your public in your space with Sports, News or Advertisement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89033"/>
            <a:ext cx="1909811" cy="10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 descr="C:\Documents and Settings\Administrator\My Documents\My Pictures\LFD_100628_feature_main03[1278324786578product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446" y="3213306"/>
            <a:ext cx="2129296" cy="1122720"/>
          </a:xfrm>
          <a:prstGeom prst="rect">
            <a:avLst/>
          </a:prstGeom>
          <a:noFill/>
        </p:spPr>
      </p:pic>
      <p:sp>
        <p:nvSpPr>
          <p:cNvPr id="32" name="모서리가 둥근 직사각형 15"/>
          <p:cNvSpPr/>
          <p:nvPr/>
        </p:nvSpPr>
        <p:spPr>
          <a:xfrm>
            <a:off x="504530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4" name="직사각형 20"/>
          <p:cNvSpPr>
            <a:spLocks noChangeArrowheads="1"/>
          </p:cNvSpPr>
          <p:nvPr/>
        </p:nvSpPr>
        <p:spPr bwMode="auto">
          <a:xfrm>
            <a:off x="5445314" y="1486607"/>
            <a:ext cx="2821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Super Narrow Bezel 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50" y="1925121"/>
            <a:ext cx="1867669" cy="113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18"/>
          <p:cNvSpPr/>
          <p:nvPr/>
        </p:nvSpPr>
        <p:spPr>
          <a:xfrm>
            <a:off x="7167344" y="2086781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46”, 55” UD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 to B : 5.5mm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700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cd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/m2</a:t>
            </a:r>
          </a:p>
        </p:txBody>
      </p:sp>
      <p:cxnSp>
        <p:nvCxnSpPr>
          <p:cNvPr id="37" name="직선 연결선 19"/>
          <p:cNvCxnSpPr/>
          <p:nvPr/>
        </p:nvCxnSpPr>
        <p:spPr>
          <a:xfrm>
            <a:off x="5073653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20"/>
          <p:cNvCxnSpPr/>
          <p:nvPr/>
        </p:nvCxnSpPr>
        <p:spPr>
          <a:xfrm rot="10800000">
            <a:off x="5346938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96016" y="241348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3.7mm(U/L)</a:t>
            </a:r>
          </a:p>
          <a:p>
            <a:r>
              <a:rPr lang="en-US" altLang="ko-KR" sz="1200" b="1" dirty="0" smtClean="0">
                <a:solidFill>
                  <a:schemeClr val="bg1"/>
                </a:solidFill>
              </a:rPr>
              <a:t>1.8mm(R/B)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직사각형 22"/>
          <p:cNvSpPr/>
          <p:nvPr/>
        </p:nvSpPr>
        <p:spPr>
          <a:xfrm>
            <a:off x="7167717" y="3347650"/>
            <a:ext cx="1966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Narrow bezel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More information with seamless</a:t>
            </a:r>
          </a:p>
        </p:txBody>
      </p:sp>
      <p:sp>
        <p:nvSpPr>
          <p:cNvPr id="42" name="직사각형 23"/>
          <p:cNvSpPr/>
          <p:nvPr/>
        </p:nvSpPr>
        <p:spPr>
          <a:xfrm>
            <a:off x="5097701" y="4438218"/>
            <a:ext cx="2114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Convenient calibration tool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adjustable color uniformity</a:t>
            </a:r>
          </a:p>
        </p:txBody>
      </p:sp>
      <p:sp>
        <p:nvSpPr>
          <p:cNvPr id="43" name="직사각형 24"/>
          <p:cNvSpPr/>
          <p:nvPr/>
        </p:nvSpPr>
        <p:spPr>
          <a:xfrm>
            <a:off x="6927276" y="5688831"/>
            <a:ext cx="223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Magicinfo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Professional digital signage software</a:t>
            </a:r>
          </a:p>
        </p:txBody>
      </p:sp>
      <p:pic>
        <p:nvPicPr>
          <p:cNvPr id="44" name="Picture 5" descr="http://lh4.ggpht.com/_hu0xz6gn8lU/TDA_kCPr9hI/AAAAAAAABlA/afIZU4oVcH0/Lodha%20Group%20Design%20Wall.JPG"/>
          <p:cNvPicPr>
            <a:picLocks noChangeAspect="1" noChangeArrowheads="1"/>
          </p:cNvPicPr>
          <p:nvPr/>
        </p:nvPicPr>
        <p:blipFill>
          <a:blip r:embed="rId6" cstate="print"/>
          <a:srcRect l="12313" t="35294" r="13806" b="9558"/>
          <a:stretch>
            <a:fillRect/>
          </a:stretch>
        </p:blipFill>
        <p:spPr bwMode="auto">
          <a:xfrm>
            <a:off x="5107569" y="5567070"/>
            <a:ext cx="1808192" cy="9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11" descr="http://avidcruiser.westhostsite.com/images/2012/01/CarnivalLiberty-EA-ba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976" y="4069492"/>
            <a:ext cx="3978003" cy="230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marcellodesign.biz/old/nod/gallery/CubeX_Sports_Bar_video_w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6" y="1339516"/>
            <a:ext cx="3845292" cy="259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Video Wall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Hold your public in your space with Sports, News or Advertisement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719346" y="6156184"/>
            <a:ext cx="1820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The Point Club, USA]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37322" y="4016244"/>
            <a:ext cx="4071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[Cube X Sports Bar, USA]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27840" y="6164573"/>
            <a:ext cx="2130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err="1" smtClean="0"/>
              <a:t>Infocomm</a:t>
            </a:r>
            <a:r>
              <a:rPr lang="en-US" altLang="ko-KR" sz="1200" dirty="0" smtClean="0"/>
              <a:t> Event]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LED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4662" y="1864278"/>
            <a:ext cx="1727257" cy="10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직사각형 57"/>
          <p:cNvSpPr/>
          <p:nvPr/>
        </p:nvSpPr>
        <p:spPr>
          <a:xfrm>
            <a:off x="7167344" y="1968797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UE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Narrow bezel for simple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2642" y="3242695"/>
            <a:ext cx="1934446" cy="11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직사각형 59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Bezel to Bezel 10.4mm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Exclusive product for shop large screen</a:t>
            </a:r>
          </a:p>
        </p:txBody>
      </p:sp>
      <p:grpSp>
        <p:nvGrpSpPr>
          <p:cNvPr id="2" name="그룹 22"/>
          <p:cNvGrpSpPr/>
          <p:nvPr/>
        </p:nvGrpSpPr>
        <p:grpSpPr>
          <a:xfrm>
            <a:off x="7149380" y="4449574"/>
            <a:ext cx="1707297" cy="723899"/>
            <a:chOff x="3455252" y="3429001"/>
            <a:chExt cx="5640439" cy="1857375"/>
          </a:xfrm>
        </p:grpSpPr>
        <p:grpSp>
          <p:nvGrpSpPr>
            <p:cNvPr id="3" name="그룹 28"/>
            <p:cNvGrpSpPr/>
            <p:nvPr/>
          </p:nvGrpSpPr>
          <p:grpSpPr>
            <a:xfrm>
              <a:off x="3549701" y="3429001"/>
              <a:ext cx="5265526" cy="1857375"/>
              <a:chOff x="535732" y="2164081"/>
              <a:chExt cx="4047338" cy="1367770"/>
            </a:xfrm>
          </p:grpSpPr>
          <p:grpSp>
            <p:nvGrpSpPr>
              <p:cNvPr id="4" name="그룹 30"/>
              <p:cNvGrpSpPr/>
              <p:nvPr/>
            </p:nvGrpSpPr>
            <p:grpSpPr>
              <a:xfrm>
                <a:off x="535732" y="2164081"/>
                <a:ext cx="4003209" cy="1367770"/>
                <a:chOff x="449796" y="2708920"/>
                <a:chExt cx="8244408" cy="2616970"/>
              </a:xfrm>
            </p:grpSpPr>
            <p:pic>
              <p:nvPicPr>
                <p:cNvPr id="68" name="Picture 12" descr="C:\Documents and Settings\음소은\바탕 화면\삼성LFD_20100309\100309\LFD_10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49796" y="2924943"/>
                  <a:ext cx="8244408" cy="2400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직사각형 68"/>
                <p:cNvSpPr/>
                <p:nvPr/>
              </p:nvSpPr>
              <p:spPr>
                <a:xfrm>
                  <a:off x="5436096" y="2708920"/>
                  <a:ext cx="3240360" cy="2160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0" name="그림 69" descr="ME46A_FRONT.jpg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5436096" y="2924944"/>
                  <a:ext cx="2965622" cy="1728192"/>
                </a:xfrm>
                <a:prstGeom prst="rect">
                  <a:avLst/>
                </a:prstGeom>
              </p:spPr>
            </p:pic>
          </p:grpSp>
          <p:pic>
            <p:nvPicPr>
              <p:cNvPr id="66" name="Picture 19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63" name="Picture 10"/>
            <p:cNvPicPr preferRelativeResize="0"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726363" y="3499456"/>
              <a:ext cx="2369328" cy="160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8" descr="460UXn front panel_Tmax4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455252" y="3498130"/>
              <a:ext cx="2233495" cy="1569133"/>
            </a:xfrm>
            <a:prstGeom prst="rect">
              <a:avLst/>
            </a:prstGeom>
            <a:noFill/>
          </p:spPr>
        </p:pic>
      </p:grpSp>
      <p:sp>
        <p:nvSpPr>
          <p:cNvPr id="71" name="직사각형 70"/>
          <p:cNvSpPr/>
          <p:nvPr/>
        </p:nvSpPr>
        <p:spPr>
          <a:xfrm>
            <a:off x="5200650" y="4322626"/>
            <a:ext cx="2066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More Reliability to work until 16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hs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day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06374" y="5382935"/>
            <a:ext cx="154000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직사각형 72"/>
          <p:cNvSpPr/>
          <p:nvPr/>
        </p:nvSpPr>
        <p:spPr>
          <a:xfrm>
            <a:off x="6725611" y="5530185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Slim and light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installation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maintenance cost saving</a:t>
            </a: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000628" y="1367407"/>
            <a:ext cx="4071966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75778" name="Picture 2" descr="http://www.commercialintegrator.com/images/photos/signage-wall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1420" y="4524663"/>
            <a:ext cx="2123136" cy="1542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2" name="Picture 6" descr="http://t3.gstatic.com/images?q=tbn:ANd9GcTmr9f-GasU3bVrbTlyWSBM8Vgm75rmbKf3NazEUv9k3TaSSeF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95491" y="4536563"/>
            <a:ext cx="1836752" cy="15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http://t0.gstatic.com/images?q=tbn:ANd9GcTUYmv_Ddb3T8iHRAxlVDgsuFh6LN3hakcacB9GSpqlq2PaXdNQQ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19" y="1523324"/>
            <a:ext cx="3562185" cy="237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Interactive Kiosk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Improve your Interactive and Workflow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3" descr="D:\LFD\3.사진\3.LFDcom기능사진\신규\LFD2_sub_feature_04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9076" y="2829825"/>
            <a:ext cx="1726848" cy="1151232"/>
          </a:xfrm>
          <a:prstGeom prst="rect">
            <a:avLst/>
          </a:prstGeom>
          <a:noFill/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5120" y="1831650"/>
            <a:ext cx="1377944" cy="8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9" name="모서리가 둥근 직사각형 16"/>
          <p:cNvSpPr/>
          <p:nvPr/>
        </p:nvSpPr>
        <p:spPr>
          <a:xfrm>
            <a:off x="4907604" y="1367407"/>
            <a:ext cx="4081493" cy="2594993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1" name="직사각형 20"/>
          <p:cNvSpPr>
            <a:spLocks noChangeArrowheads="1"/>
          </p:cNvSpPr>
          <p:nvPr/>
        </p:nvSpPr>
        <p:spPr bwMode="auto">
          <a:xfrm>
            <a:off x="5509298" y="1368623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Built-in Touch Display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18"/>
          <p:cNvSpPr/>
          <p:nvPr/>
        </p:nvSpPr>
        <p:spPr>
          <a:xfrm>
            <a:off x="6817148" y="1870948"/>
            <a:ext cx="1892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TS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32”,40”,46”,65”70”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Touch ready to use</a:t>
            </a:r>
          </a:p>
        </p:txBody>
      </p:sp>
      <p:sp>
        <p:nvSpPr>
          <p:cNvPr id="54" name="직사각형 19"/>
          <p:cNvSpPr/>
          <p:nvPr/>
        </p:nvSpPr>
        <p:spPr>
          <a:xfrm>
            <a:off x="6761169" y="2904991"/>
            <a:ext cx="2131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Built in touch module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Cost saving without additional device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Slide in PC option </a:t>
            </a:r>
          </a:p>
        </p:txBody>
      </p:sp>
      <p:sp>
        <p:nvSpPr>
          <p:cNvPr id="55" name="모서리가 둥근 직사각형 20"/>
          <p:cNvSpPr/>
          <p:nvPr/>
        </p:nvSpPr>
        <p:spPr>
          <a:xfrm>
            <a:off x="4914272" y="4114800"/>
            <a:ext cx="4081493" cy="236982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6" name="직사각형 20"/>
          <p:cNvSpPr>
            <a:spLocks noChangeArrowheads="1"/>
          </p:cNvSpPr>
          <p:nvPr/>
        </p:nvSpPr>
        <p:spPr bwMode="auto">
          <a:xfrm>
            <a:off x="5593118" y="4248284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Touch overlay accessory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7" name="Picture 2" descr="http://www.unicontrol.com.ua/upload/iblock/1e9/triumph%20board%202700%20touch%20overla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2168" y="4631517"/>
            <a:ext cx="1424196" cy="1064674"/>
          </a:xfrm>
          <a:prstGeom prst="rect">
            <a:avLst/>
          </a:prstGeom>
          <a:noFill/>
        </p:spPr>
      </p:pic>
      <p:graphicFrame>
        <p:nvGraphicFramePr>
          <p:cNvPr id="61" name="표 24"/>
          <p:cNvGraphicFramePr>
            <a:graphicFrameLocks noGrp="1"/>
          </p:cNvGraphicFramePr>
          <p:nvPr/>
        </p:nvGraphicFramePr>
        <p:xfrm>
          <a:off x="6600572" y="4881753"/>
          <a:ext cx="2245104" cy="4572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45104"/>
              </a:tblGrid>
              <a:tr h="43796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/>
                        <a:t>ME series</a:t>
                      </a:r>
                      <a:r>
                        <a:rPr lang="en-US" altLang="ko-KR" sz="1200" b="1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(32”, 40”, 46”, 55”, 65”, 75”)</a:t>
                      </a:r>
                      <a:endParaRPr lang="en-US" altLang="ko-KR" sz="1200" b="0" baseline="0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62" name="직사각형 25"/>
          <p:cNvSpPr/>
          <p:nvPr/>
        </p:nvSpPr>
        <p:spPr>
          <a:xfrm>
            <a:off x="5123487" y="5691454"/>
            <a:ext cx="36785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Attachable structure on LED display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6 simultaneous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multipoints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(32” ~ 55”)</a:t>
            </a:r>
          </a:p>
          <a:p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                (*2 simultaneous </a:t>
            </a:r>
            <a:r>
              <a:rPr lang="en-US" altLang="ko-KR" sz="1050" b="1" dirty="0" err="1" smtClean="0">
                <a:latin typeface="맑은 고딕" pitchFamily="50" charset="-127"/>
                <a:ea typeface="맑은 고딕" pitchFamily="50" charset="-127"/>
              </a:rPr>
              <a:t>multipoints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 65” and 75”)</a:t>
            </a:r>
          </a:p>
        </p:txBody>
      </p:sp>
      <p:pic>
        <p:nvPicPr>
          <p:cNvPr id="107524" name="Picture 4" descr="http://t1.gstatic.com/images?q=tbn:ANd9GcQlVSgaC2J4e2GqxjD2WkCP7yQdT46uF6LeUQ2yL09w2y4SYsH1M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6953" y="4428876"/>
            <a:ext cx="1222678" cy="182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7528" name="Picture 8" descr="http://t1.gstatic.com/images?q=tbn:ANd9GcRxCeeHkEz8sy1DGrUnl_a8oWJpdqwKEzOeO6VvVZWwWEoxWi1mL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96711" y="4411333"/>
            <a:ext cx="1844702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Outdoor Solution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Clear visibility for Advertisement in Outdoor Environments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2175" y="1843129"/>
            <a:ext cx="1744911" cy="103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모서리가 둥근 직사각형 13"/>
          <p:cNvSpPr/>
          <p:nvPr/>
        </p:nvSpPr>
        <p:spPr>
          <a:xfrm>
            <a:off x="519278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Outdoor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67344" y="1968797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46” SL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Window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1500cd/m2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5117897" y="2240270"/>
            <a:ext cx="26802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10800000">
            <a:off x="5405930" y="2240270"/>
            <a:ext cx="26802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55008" y="229550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11mm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1" name="그룹 42"/>
          <p:cNvGrpSpPr/>
          <p:nvPr/>
        </p:nvGrpSpPr>
        <p:grpSpPr>
          <a:xfrm>
            <a:off x="5412240" y="3277998"/>
            <a:ext cx="1374454" cy="975220"/>
            <a:chOff x="7000892" y="2786058"/>
            <a:chExt cx="1658922" cy="1245167"/>
          </a:xfrm>
        </p:grpSpPr>
        <p:pic>
          <p:nvPicPr>
            <p:cNvPr id="22" name="Picture 4" descr="D:\LFD\0.후리세일즈\LFD제안서\사진 자료\samsung_outdoor_display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58148" y="2786058"/>
              <a:ext cx="801666" cy="1245167"/>
            </a:xfrm>
            <a:prstGeom prst="rect">
              <a:avLst/>
            </a:prstGeom>
            <a:noFill/>
          </p:spPr>
        </p:pic>
        <p:pic>
          <p:nvPicPr>
            <p:cNvPr id="23" name="Picture 4" descr="D:\LFD\0.후리세일즈\LFD제안서\사진 자료\samsung_outdoor_display.jpg"/>
            <p:cNvPicPr>
              <a:picLocks noChangeAspect="1" noChangeArrowheads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7000892" y="2786058"/>
              <a:ext cx="1658922" cy="1245167"/>
            </a:xfrm>
            <a:prstGeom prst="rect">
              <a:avLst/>
            </a:prstGeom>
            <a:noFill/>
          </p:spPr>
        </p:pic>
      </p:grpSp>
      <p:sp>
        <p:nvSpPr>
          <p:cNvPr id="24" name="직사각형 23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High brightness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Increase readability even under direct sunlight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0859" y="5444455"/>
            <a:ext cx="1614892" cy="9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직사각형 55"/>
          <p:cNvSpPr/>
          <p:nvPr/>
        </p:nvSpPr>
        <p:spPr>
          <a:xfrm>
            <a:off x="5348418" y="4438218"/>
            <a:ext cx="1950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MID options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Release concern about mounting near to shop window</a:t>
            </a:r>
          </a:p>
        </p:txBody>
      </p:sp>
      <p:pic>
        <p:nvPicPr>
          <p:cNvPr id="57" name="Picture 4" descr="http://www.samsung.com/fi/system/news/content/2008/11/21/11542/news-me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6950" y="4311940"/>
            <a:ext cx="1450939" cy="1174571"/>
          </a:xfrm>
          <a:prstGeom prst="rect">
            <a:avLst/>
          </a:prstGeom>
          <a:noFill/>
        </p:spPr>
      </p:pic>
      <p:sp>
        <p:nvSpPr>
          <p:cNvPr id="58" name="직사각형 57"/>
          <p:cNvSpPr/>
          <p:nvPr/>
        </p:nvSpPr>
        <p:spPr>
          <a:xfrm>
            <a:off x="6912528" y="5622465"/>
            <a:ext cx="223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Sunglasses free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Special treatment on surface of panel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706" y="1330077"/>
            <a:ext cx="2367331" cy="200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직사각형 40"/>
          <p:cNvSpPr/>
          <p:nvPr/>
        </p:nvSpPr>
        <p:spPr>
          <a:xfrm>
            <a:off x="807307" y="3393589"/>
            <a:ext cx="23395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HD Quality, Shop Window Impact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 descr="주간_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6950" y="3948413"/>
            <a:ext cx="2631333" cy="197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직사각형 40"/>
          <p:cNvSpPr/>
          <p:nvPr/>
        </p:nvSpPr>
        <p:spPr>
          <a:xfrm>
            <a:off x="2310713" y="6050292"/>
            <a:ext cx="25990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Convenience Stores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brosscar.com/wp-content/uploads/2008/11/inamo-restau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6" y="1268755"/>
            <a:ext cx="4351037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futuristicnews.com/wp-content/uploads/2012/04/Table-type-computer-SUR40-Microsoft-Surfac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269" y="4459051"/>
            <a:ext cx="2154795" cy="169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1943989"/>
            <a:ext cx="2011680" cy="14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Surface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28526" y="4025381"/>
            <a:ext cx="29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err="1" smtClean="0"/>
              <a:t>Inamo</a:t>
            </a:r>
            <a:r>
              <a:rPr lang="en-US" altLang="ko-KR" sz="1200" dirty="0" smtClean="0"/>
              <a:t> Restaurant</a:t>
            </a:r>
            <a:r>
              <a:rPr lang="en-US" altLang="ko-KR" sz="1200" dirty="0" smtClean="0">
                <a:ea typeface="맑은 고딕" pitchFamily="50" charset="-127"/>
                <a:cs typeface="Tahoma" pitchFamily="34" charset="0"/>
              </a:rPr>
              <a:t>, United Kingdom]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19278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SUR40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Provide a new dinning experience for your customers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75904" y="2168128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40” SUR40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Max.52 multi touch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Object recognition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936105" y="3347650"/>
            <a:ext cx="2131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52 points of contact simultaneously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Interact with people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348418" y="4666818"/>
            <a:ext cx="195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Optical tag recognition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12528" y="5736765"/>
            <a:ext cx="2231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Exclusive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PixelSense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™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Integrated Sensors and IR LEDs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9547" y="3314699"/>
            <a:ext cx="1518453" cy="104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18"/>
          <p:cNvGrpSpPr/>
          <p:nvPr/>
        </p:nvGrpSpPr>
        <p:grpSpPr>
          <a:xfrm>
            <a:off x="6992150" y="4358640"/>
            <a:ext cx="1689198" cy="1169609"/>
            <a:chOff x="4996596" y="2847052"/>
            <a:chExt cx="3578968" cy="26379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0" name="그림 19" descr="tag33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357429">
              <a:off x="7734514" y="4632472"/>
              <a:ext cx="841050" cy="852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그림 31" descr="tag1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 rot="1195817">
              <a:off x="4996596" y="4128785"/>
              <a:ext cx="2365284" cy="1295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그림 34" descr="surface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6306692" y="2847052"/>
              <a:ext cx="2040096" cy="1269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8" name="그룹 22"/>
          <p:cNvGrpSpPr/>
          <p:nvPr/>
        </p:nvGrpSpPr>
        <p:grpSpPr>
          <a:xfrm>
            <a:off x="5311140" y="5486400"/>
            <a:ext cx="1562100" cy="966578"/>
            <a:chOff x="2828261" y="1911458"/>
            <a:chExt cx="5129013" cy="3810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211" y="1911458"/>
              <a:ext cx="4945063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30"/>
            <p:cNvCxnSpPr/>
            <p:nvPr/>
          </p:nvCxnSpPr>
          <p:spPr>
            <a:xfrm flipH="1">
              <a:off x="2828261" y="2514594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3"/>
            <p:cNvCxnSpPr/>
            <p:nvPr/>
          </p:nvCxnSpPr>
          <p:spPr>
            <a:xfrm flipH="1">
              <a:off x="2828261" y="3150777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4"/>
            <p:cNvCxnSpPr/>
            <p:nvPr/>
          </p:nvCxnSpPr>
          <p:spPr>
            <a:xfrm flipH="1">
              <a:off x="2828261" y="3786960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5"/>
            <p:cNvCxnSpPr/>
            <p:nvPr/>
          </p:nvCxnSpPr>
          <p:spPr>
            <a:xfrm flipH="1">
              <a:off x="2828261" y="4423143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6"/>
            <p:cNvCxnSpPr/>
            <p:nvPr/>
          </p:nvCxnSpPr>
          <p:spPr>
            <a:xfrm flipH="1">
              <a:off x="2828261" y="5059325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"/>
          <p:cNvSpPr/>
          <p:nvPr/>
        </p:nvSpPr>
        <p:spPr>
          <a:xfrm>
            <a:off x="391241" y="6220764"/>
            <a:ext cx="208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Wine Stores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t1.gstatic.com/images?q=tbn:ANd9GcQWDubDVOrcDfVkjvfrAED_mj18G-SDFMnmZ742V_OhB4Wa-7Vqg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1394" y="4473146"/>
            <a:ext cx="2133600" cy="1639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직사각형 3"/>
          <p:cNvSpPr/>
          <p:nvPr/>
        </p:nvSpPr>
        <p:spPr>
          <a:xfrm>
            <a:off x="2594862" y="6200169"/>
            <a:ext cx="208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New Kids Room Concept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2305195"/>
            <a:ext cx="5944810" cy="21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Value of Samsung LFD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1. Magic Info Software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2</a:t>
            </a:r>
            <a:r>
              <a:rPr kumimoji="0" lang="en-US" altLang="ko-KR" sz="2400" b="1" dirty="0" smtClean="0"/>
              <a:t>. LED Solution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3. </a:t>
            </a:r>
            <a:r>
              <a:rPr lang="en-US" altLang="ko-KR" sz="2400" b="1" dirty="0" smtClean="0"/>
              <a:t>Window display</a:t>
            </a:r>
            <a:r>
              <a:rPr kumimoji="0" lang="en-US" altLang="ko-KR" sz="2400" b="1" dirty="0" smtClean="0"/>
              <a:t>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16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71472" y="2765245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1472" y="764981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2738"/>
            <a:ext cx="2000264" cy="5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47738" y="1285860"/>
            <a:ext cx="1338246" cy="4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5" tIns="45678" rIns="91355" bIns="45678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2000" dirty="0" smtClean="0">
                <a:solidFill>
                  <a:schemeClr val="bg1"/>
                </a:solidFill>
                <a:latin typeface="Samsung Imagination Modern" pitchFamily="50" charset="0"/>
                <a:ea typeface="굴림체" pitchFamily="49" charset="-127"/>
              </a:rPr>
              <a:t>Videowall2</a:t>
            </a:r>
            <a:endParaRPr lang="en-GB" altLang="ko-KR" sz="1600" dirty="0">
              <a:solidFill>
                <a:schemeClr val="bg1"/>
              </a:solidFill>
              <a:latin typeface="Samsung Imagination Modern" pitchFamily="50" charset="0"/>
              <a:ea typeface="굴림체" pitchFamily="49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0981" y="848843"/>
            <a:ext cx="1918069" cy="17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그룹 35"/>
          <p:cNvGrpSpPr/>
          <p:nvPr/>
        </p:nvGrpSpPr>
        <p:grpSpPr>
          <a:xfrm>
            <a:off x="7121348" y="3155963"/>
            <a:ext cx="1451918" cy="1214446"/>
            <a:chOff x="6936790" y="3172741"/>
            <a:chExt cx="1451918" cy="1214446"/>
          </a:xfrm>
        </p:grpSpPr>
        <p:grpSp>
          <p:nvGrpSpPr>
            <p:cNvPr id="26" name="그룹 12"/>
            <p:cNvGrpSpPr/>
            <p:nvPr/>
          </p:nvGrpSpPr>
          <p:grpSpPr>
            <a:xfrm>
              <a:off x="7520299" y="3172741"/>
              <a:ext cx="868409" cy="1214446"/>
              <a:chOff x="6143636" y="2285992"/>
              <a:chExt cx="3000364" cy="4429156"/>
            </a:xfrm>
          </p:grpSpPr>
          <p:pic>
            <p:nvPicPr>
              <p:cNvPr id="29" name="Picture 6" descr="http://www.smartapps.co.kr/data/file/B41/3547091057_LfTNo0FJ_galaxy-tab-off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36" y="2285992"/>
                <a:ext cx="3000364" cy="4429156"/>
              </a:xfrm>
              <a:prstGeom prst="rect">
                <a:avLst/>
              </a:prstGeom>
              <a:noFill/>
            </p:spPr>
          </p:pic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500826" y="2714620"/>
                <a:ext cx="2143140" cy="357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4" descr="http://www.dtalker.net/file/news/201012/66_001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6790" y="3476353"/>
              <a:ext cx="475562" cy="763926"/>
            </a:xfrm>
            <a:prstGeom prst="rect">
              <a:avLst/>
            </a:prstGeom>
            <a:noFill/>
          </p:spPr>
        </p:pic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987526" y="3597797"/>
              <a:ext cx="377033" cy="5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그룹 30"/>
          <p:cNvGrpSpPr/>
          <p:nvPr/>
        </p:nvGrpSpPr>
        <p:grpSpPr>
          <a:xfrm>
            <a:off x="714348" y="928670"/>
            <a:ext cx="2000264" cy="576273"/>
            <a:chOff x="714348" y="1928802"/>
            <a:chExt cx="2000264" cy="576273"/>
          </a:xfrm>
        </p:grpSpPr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4348" y="1959548"/>
              <a:ext cx="2000264" cy="54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74067" y="1983614"/>
              <a:ext cx="1174969" cy="15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857356" y="1928802"/>
              <a:ext cx="857256" cy="26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55" tIns="45678" rIns="91355" bIns="45678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altLang="ko-KR" sz="1100" i="1" dirty="0" smtClean="0">
                  <a:solidFill>
                    <a:schemeClr val="bg1"/>
                  </a:solidFill>
                  <a:latin typeface="Samsung Imagination Condensed" pitchFamily="50" charset="0"/>
                  <a:ea typeface="굴림체" pitchFamily="49" charset="-127"/>
                </a:rPr>
                <a:t>Videowall2</a:t>
              </a:r>
              <a:endParaRPr lang="en-GB" altLang="ko-KR" sz="1100" i="1" dirty="0">
                <a:solidFill>
                  <a:schemeClr val="bg1"/>
                </a:solidFill>
                <a:latin typeface="Samsung Imagination Condensed" pitchFamily="50" charset="0"/>
                <a:ea typeface="굴림체" pitchFamily="49" charset="-127"/>
              </a:endParaRP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Magicinfo</a:t>
            </a: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software solutions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4857747"/>
            <a:ext cx="2064241" cy="42862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grpSp>
        <p:nvGrpSpPr>
          <p:cNvPr id="7" name="그룹 36"/>
          <p:cNvGrpSpPr/>
          <p:nvPr/>
        </p:nvGrpSpPr>
        <p:grpSpPr>
          <a:xfrm>
            <a:off x="6259554" y="5047999"/>
            <a:ext cx="2241536" cy="1285884"/>
            <a:chOff x="5677841" y="4745154"/>
            <a:chExt cx="1552256" cy="85736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677841" y="4745154"/>
              <a:ext cx="883960" cy="849749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pic>
          <p:nvPicPr>
            <p:cNvPr id="12" name="Picture 60" descr="icon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669653" y="4749083"/>
              <a:ext cx="560444" cy="4634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pic>
          <p:nvPicPr>
            <p:cNvPr id="13" name="Picture 33" descr="web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685275" y="5187982"/>
              <a:ext cx="398996" cy="41454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30596" y="4989152"/>
            <a:ext cx="2187517" cy="140355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pic>
        <p:nvPicPr>
          <p:cNvPr id="9" name="Picture 4" descr="D:\LFD\0.후리세일즈\2.LFD제안서\ME제안서\사진\2011-05-04_16-43-33_4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663626">
            <a:off x="5216651" y="5473418"/>
            <a:ext cx="1374245" cy="43501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sp>
        <p:nvSpPr>
          <p:cNvPr id="10" name="모서리가 둥근 직사각형 9"/>
          <p:cNvSpPr/>
          <p:nvPr/>
        </p:nvSpPr>
        <p:spPr>
          <a:xfrm>
            <a:off x="571472" y="4765509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09659" y="2924242"/>
            <a:ext cx="3334187" cy="164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583241" y="5401176"/>
            <a:ext cx="26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Simple and intuitive user interface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Local scheduling on OSD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USB auto play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518" y="3462556"/>
            <a:ext cx="283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Real time data &amp; content management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Creative authoring tool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Mobile server control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07740" y="1549866"/>
            <a:ext cx="283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Up to 250 video wall display</a:t>
            </a:r>
          </a:p>
          <a:p>
            <a:pPr algn="ctr"/>
            <a:r>
              <a:rPr lang="en-US" altLang="ko-KR" sz="1200" dirty="0" smtClean="0"/>
              <a:t>Compile and edit scenes instantly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Irregular type video wall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25361" y="939566"/>
            <a:ext cx="3131259" cy="15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2965154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Value of LED Solution</a:t>
            </a:r>
            <a:endParaRPr kumimoji="0" lang="en-US" altLang="ko-KR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14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:\LFD\3.사진\2.PVI_기능사진\2010LFD\LFD_100628_feature_sub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9712" y="2128107"/>
            <a:ext cx="3584846" cy="204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Internal CPU, memory and storage inside</a:t>
            </a:r>
          </a:p>
        </p:txBody>
      </p:sp>
      <p:grpSp>
        <p:nvGrpSpPr>
          <p:cNvPr id="4" name="그룹 13"/>
          <p:cNvGrpSpPr/>
          <p:nvPr/>
        </p:nvGrpSpPr>
        <p:grpSpPr>
          <a:xfrm>
            <a:off x="576653" y="2110165"/>
            <a:ext cx="5832389" cy="2906949"/>
            <a:chOff x="1573428" y="1797136"/>
            <a:chExt cx="5832389" cy="2906949"/>
          </a:xfrm>
        </p:grpSpPr>
        <p:sp>
          <p:nvSpPr>
            <p:cNvPr id="6" name="TextBox 5"/>
            <p:cNvSpPr txBox="1"/>
            <p:nvPr/>
          </p:nvSpPr>
          <p:spPr>
            <a:xfrm>
              <a:off x="1573428" y="3435192"/>
              <a:ext cx="1897953" cy="369308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25% cost down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952368" y="1797136"/>
              <a:ext cx="2586681" cy="12000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Conventional display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 + PC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+ S/W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3450952" y="2997198"/>
              <a:ext cx="250066" cy="1282322"/>
            </a:xfrm>
            <a:prstGeom prst="down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alpha val="1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452264" y="3970648"/>
              <a:ext cx="2953553" cy="733437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Samsung LED display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75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1878224" y="4292561"/>
              <a:ext cx="259033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108" y="5486238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Optimized Light usage operating system based Samsung SOC 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2037" y="274638"/>
            <a:ext cx="8230810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Player &amp; S/W inside in Samsung LED display </a:t>
            </a:r>
          </a:p>
        </p:txBody>
      </p:sp>
      <p:grpSp>
        <p:nvGrpSpPr>
          <p:cNvPr id="3" name="그룹 21"/>
          <p:cNvGrpSpPr/>
          <p:nvPr/>
        </p:nvGrpSpPr>
        <p:grpSpPr>
          <a:xfrm>
            <a:off x="650378" y="3153092"/>
            <a:ext cx="3523226" cy="1913746"/>
            <a:chOff x="666853" y="2700003"/>
            <a:chExt cx="3523226" cy="1913746"/>
          </a:xfrm>
        </p:grpSpPr>
        <p:pic>
          <p:nvPicPr>
            <p:cNvPr id="14" name="Picture 2" descr="D:\디스플레이전략마케팅_업무(from20101215)\Project\2011\LCM\제품자료\수정\nnb_0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396921" y="2796543"/>
              <a:ext cx="2047849" cy="1717791"/>
            </a:xfrm>
            <a:prstGeom prst="rect">
              <a:avLst/>
            </a:prstGeom>
            <a:noFill/>
          </p:spPr>
        </p:pic>
        <p:pic>
          <p:nvPicPr>
            <p:cNvPr id="15" name="그림 14" descr="Office-Icons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52753" y="4081974"/>
              <a:ext cx="611167" cy="531775"/>
            </a:xfrm>
            <a:prstGeom prst="rect">
              <a:avLst/>
            </a:prstGeom>
          </p:spPr>
        </p:pic>
        <p:pic>
          <p:nvPicPr>
            <p:cNvPr id="16" name="그림 15" descr="File%20Video%20Clip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441497" y="2714095"/>
              <a:ext cx="748582" cy="573135"/>
            </a:xfrm>
            <a:prstGeom prst="rect">
              <a:avLst/>
            </a:prstGeom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05548" y="2700003"/>
              <a:ext cx="580504" cy="57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그룹 26"/>
            <p:cNvGrpSpPr/>
            <p:nvPr/>
          </p:nvGrpSpPr>
          <p:grpSpPr>
            <a:xfrm>
              <a:off x="666853" y="3942475"/>
              <a:ext cx="711501" cy="649552"/>
              <a:chOff x="4352262" y="3502790"/>
              <a:chExt cx="698817" cy="698817"/>
            </a:xfrm>
          </p:grpSpPr>
          <p:pic>
            <p:nvPicPr>
              <p:cNvPr id="19" name="Picture 2" descr="D:\LFD\0.후리세일즈\LFD제안서\사진 자료\11223.bmp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352262" y="3502790"/>
                <a:ext cx="698817" cy="698817"/>
              </a:xfrm>
              <a:prstGeom prst="rect">
                <a:avLst/>
              </a:prstGeom>
              <a:noFill/>
            </p:spPr>
          </p:pic>
          <p:sp>
            <p:nvSpPr>
              <p:cNvPr id="20" name="모서리가 둥근 직사각형 19"/>
              <p:cNvSpPr/>
              <p:nvPr/>
            </p:nvSpPr>
            <p:spPr>
              <a:xfrm>
                <a:off x="4430053" y="3782510"/>
                <a:ext cx="590551" cy="21336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8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Image</a:t>
                </a:r>
                <a:endParaRPr lang="ko-KR" altLang="en-US" sz="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3200" y="2149922"/>
            <a:ext cx="428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Without any additional device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. Media contents playing supported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50353" y="3221001"/>
            <a:ext cx="3866423" cy="18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1999" y="2149922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Magicinfo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Lite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S/W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. Provide digital signage user experience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92762" y="3101801"/>
            <a:ext cx="1898419" cy="43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695307" y="1191316"/>
            <a:ext cx="58303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15888" indent="-115888" algn="ctr" latinLnBrk="0"/>
            <a:r>
              <a:rPr lang="en-US" altLang="ko-KR" sz="2800" dirty="0" smtClean="0">
                <a:sym typeface="Wingdings" pitchFamily="2" charset="2"/>
              </a:rPr>
              <a:t>Agenda</a:t>
            </a:r>
          </a:p>
          <a:p>
            <a:pPr marL="115888" indent="-115888" algn="ctr" latinLnBrk="0"/>
            <a:endParaRPr kumimoji="0" lang="en-US" altLang="ko-KR" sz="1200" dirty="0" smtClean="0">
              <a:latin typeface="+mn-lt"/>
              <a:sym typeface="Wingdings" pitchFamily="2" charset="2"/>
            </a:endParaRPr>
          </a:p>
          <a:p>
            <a:pPr marL="115888" indent="-115888" latinLnBrk="0">
              <a:buFont typeface="Arial" pitchFamily="34" charset="0"/>
              <a:buChar char="•"/>
            </a:pPr>
            <a:r>
              <a:rPr lang="en-US" altLang="ko-KR" sz="2000" dirty="0" smtClean="0">
                <a:sym typeface="Wingdings" pitchFamily="2" charset="2"/>
              </a:rPr>
              <a:t> Market trend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en-US" altLang="ko-KR" sz="2000" dirty="0" smtClean="0">
                <a:sym typeface="Wingdings" pitchFamily="2" charset="2"/>
              </a:rPr>
              <a:t> Challenges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kumimoji="0" lang="en-US" altLang="ko-KR" sz="2000" dirty="0" smtClean="0">
                <a:latin typeface="+mn-lt"/>
              </a:rPr>
              <a:t> Benefits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fr-FR" altLang="ko-KR" sz="2000" dirty="0" smtClean="0"/>
              <a:t> Samsung Solution Proposal</a:t>
            </a:r>
          </a:p>
          <a:p>
            <a:pPr marL="115888" indent="-115888" latinLnBrk="0"/>
            <a:r>
              <a:rPr lang="fr-FR" altLang="ko-KR" sz="2000" dirty="0" smtClean="0"/>
              <a:t>     1. Digital Menu </a:t>
            </a:r>
            <a:r>
              <a:rPr lang="fr-FR" altLang="ko-KR" sz="2000" dirty="0" err="1" smtClean="0"/>
              <a:t>Board</a:t>
            </a:r>
            <a:endParaRPr lang="fr-FR" altLang="ko-KR" sz="2000" dirty="0" smtClean="0"/>
          </a:p>
          <a:p>
            <a:pPr marL="115888" indent="-115888" latinLnBrk="0"/>
            <a:r>
              <a:rPr lang="fr-FR" altLang="ko-KR" sz="2000" dirty="0" smtClean="0"/>
              <a:t>     2. Entertainment</a:t>
            </a:r>
          </a:p>
          <a:p>
            <a:pPr marL="115888" indent="-115888" latinLnBrk="0"/>
            <a:r>
              <a:rPr lang="fr-FR" altLang="ko-KR" sz="2000" dirty="0" smtClean="0"/>
              <a:t>     3. Interactive Kiosk</a:t>
            </a:r>
          </a:p>
          <a:p>
            <a:pPr marL="115888" indent="-115888" latinLnBrk="0"/>
            <a:r>
              <a:rPr lang="fr-FR" altLang="ko-KR" sz="2000" dirty="0" smtClean="0"/>
              <a:t>     4. </a:t>
            </a:r>
            <a:r>
              <a:rPr lang="fr-FR" altLang="ko-KR" sz="2000" dirty="0" err="1" smtClean="0"/>
              <a:t>Outdoor</a:t>
            </a:r>
            <a:r>
              <a:rPr lang="fr-FR" altLang="ko-KR" sz="2000" dirty="0" smtClean="0"/>
              <a:t> Solution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fr-FR" altLang="ko-KR" sz="2000" dirty="0" smtClean="0"/>
              <a:t> Value of Samsung LFD solution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fr-FR" altLang="ko-KR" sz="2000" dirty="0" smtClean="0"/>
              <a:t> </a:t>
            </a:r>
            <a:r>
              <a:rPr lang="fr-FR" altLang="ko-KR" sz="2000" dirty="0" err="1" smtClean="0"/>
              <a:t>Reference</a:t>
            </a:r>
            <a:r>
              <a:rPr lang="fr-FR" altLang="ko-KR" sz="2000" dirty="0" smtClean="0"/>
              <a:t> Sites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fr-FR" altLang="ko-KR" sz="2000" dirty="0" smtClean="0"/>
              <a:t> Mc </a:t>
            </a:r>
            <a:r>
              <a:rPr lang="fr-FR" altLang="ko-KR" sz="2000" dirty="0" err="1" smtClean="0"/>
              <a:t>Donalds</a:t>
            </a:r>
            <a:r>
              <a:rPr lang="fr-FR" altLang="ko-KR" sz="2000" dirty="0" smtClean="0"/>
              <a:t> Solution Case</a:t>
            </a:r>
          </a:p>
          <a:p>
            <a:pPr marL="115888" indent="-115888" latinLnBrk="0">
              <a:buFont typeface="Arial" pitchFamily="34" charset="0"/>
              <a:buChar char="•"/>
            </a:pPr>
            <a:r>
              <a:rPr lang="fr-FR" altLang="ko-KR" sz="2000" dirty="0" smtClean="0"/>
              <a:t>Apendix1 : LFD solution proposal for retail shop</a:t>
            </a:r>
          </a:p>
          <a:p>
            <a:pPr marL="115888" indent="-115888" algn="ctr" latinLnBrk="0"/>
            <a:endParaRPr kumimoji="0" lang="en-US" altLang="ko-KR" sz="2000" dirty="0" smtClean="0">
              <a:latin typeface="+mn-lt"/>
            </a:endParaRPr>
          </a:p>
          <a:p>
            <a:pPr marL="115888" indent="-115888" algn="ctr" latinLnBrk="0">
              <a:buFont typeface="Arial" pitchFamily="34" charset="0"/>
              <a:buChar char="•"/>
            </a:pPr>
            <a:endParaRPr kumimoji="0" lang="ko-KR" altLang="en-US" sz="2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815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controlling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Simple and intuitive UI only with remote controller</a:t>
            </a:r>
          </a:p>
        </p:txBody>
      </p:sp>
      <p:grpSp>
        <p:nvGrpSpPr>
          <p:cNvPr id="4" name="그룹 36"/>
          <p:cNvGrpSpPr/>
          <p:nvPr/>
        </p:nvGrpSpPr>
        <p:grpSpPr>
          <a:xfrm>
            <a:off x="6093644" y="2981226"/>
            <a:ext cx="2620339" cy="1335606"/>
            <a:chOff x="5677841" y="4745154"/>
            <a:chExt cx="1552256" cy="8573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677841" y="4745154"/>
              <a:ext cx="883960" cy="84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0" descr="icon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669653" y="4749083"/>
              <a:ext cx="560444" cy="46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3" descr="web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685275" y="5187982"/>
              <a:ext cx="398996" cy="4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 descr="D:\LFD\0.후리세일즈\2.LFD제안서\ME제안서\사진\2011-05-04_16-43-33_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366559">
            <a:off x="4056925" y="3588842"/>
            <a:ext cx="1771556" cy="56078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3200" y="1770981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Local S/W management require only remote controller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6048" y="2558363"/>
            <a:ext cx="3691066" cy="23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913" y="5230872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Also easily copy media contents from external USB memory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426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 depth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Save about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40%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construction cost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54253" y="5787050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[Conventional]</a:t>
            </a:r>
          </a:p>
        </p:txBody>
      </p:sp>
      <p:sp>
        <p:nvSpPr>
          <p:cNvPr id="79" name="TextBox 30"/>
          <p:cNvSpPr txBox="1">
            <a:spLocks noChangeArrowheads="1"/>
          </p:cNvSpPr>
          <p:nvPr/>
        </p:nvSpPr>
        <p:spPr bwMode="auto">
          <a:xfrm>
            <a:off x="2463139" y="5765426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[LED]</a:t>
            </a:r>
          </a:p>
        </p:txBody>
      </p:sp>
      <p:sp>
        <p:nvSpPr>
          <p:cNvPr id="82" name="위쪽 화살표 81"/>
          <p:cNvSpPr/>
          <p:nvPr/>
        </p:nvSpPr>
        <p:spPr>
          <a:xfrm rot="5400000">
            <a:off x="2235822" y="3140928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07"/>
          <p:cNvGrpSpPr/>
          <p:nvPr/>
        </p:nvGrpSpPr>
        <p:grpSpPr>
          <a:xfrm>
            <a:off x="700064" y="1728788"/>
            <a:ext cx="1650343" cy="3767137"/>
            <a:chOff x="1985939" y="1728788"/>
            <a:chExt cx="1650343" cy="3767137"/>
          </a:xfrm>
        </p:grpSpPr>
        <p:grpSp>
          <p:nvGrpSpPr>
            <p:cNvPr id="4" name="그룹 80"/>
            <p:cNvGrpSpPr/>
            <p:nvPr/>
          </p:nvGrpSpPr>
          <p:grpSpPr>
            <a:xfrm>
              <a:off x="2151063" y="1728788"/>
              <a:ext cx="1096962" cy="3767137"/>
              <a:chOff x="2093913" y="1747838"/>
              <a:chExt cx="1096962" cy="3767137"/>
            </a:xfrm>
          </p:grpSpPr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2466975" y="2176463"/>
                <a:ext cx="719138" cy="714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2462213" y="2247900"/>
                <a:ext cx="85725" cy="2506663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그룹 69"/>
              <p:cNvGrpSpPr/>
              <p:nvPr/>
            </p:nvGrpSpPr>
            <p:grpSpPr>
              <a:xfrm>
                <a:off x="2855913" y="2385219"/>
                <a:ext cx="287337" cy="2087562"/>
                <a:chOff x="2827338" y="2455863"/>
                <a:chExt cx="287337" cy="2087562"/>
              </a:xfrm>
            </p:grpSpPr>
            <p:sp>
              <p:nvSpPr>
                <p:cNvPr id="39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Rectangle 10" descr="밝은 상향 대각선"/>
              <p:cNvSpPr>
                <a:spLocks noChangeArrowheads="1"/>
              </p:cNvSpPr>
              <p:nvPr/>
            </p:nvSpPr>
            <p:spPr bwMode="auto">
              <a:xfrm>
                <a:off x="3114675" y="1747838"/>
                <a:ext cx="71438" cy="4318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1" descr="밝은 상향 대각선"/>
              <p:cNvSpPr>
                <a:spLocks noChangeArrowheads="1"/>
              </p:cNvSpPr>
              <p:nvPr/>
            </p:nvSpPr>
            <p:spPr bwMode="auto">
              <a:xfrm>
                <a:off x="3109913" y="4767263"/>
                <a:ext cx="80962" cy="70008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 flipH="1">
                <a:off x="2093913" y="1747838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2598738" y="2174875"/>
                <a:ext cx="490537" cy="7143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2462213" y="4679950"/>
                <a:ext cx="719137" cy="71438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2593975" y="4678363"/>
                <a:ext cx="490538" cy="71437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2573338" y="3065463"/>
                <a:ext cx="215900" cy="8636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3" name="직선 화살표 연결선 82"/>
            <p:cNvCxnSpPr/>
            <p:nvPr/>
          </p:nvCxnSpPr>
          <p:spPr>
            <a:xfrm flipV="1">
              <a:off x="1985939" y="4495234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16200000" flipH="1">
              <a:off x="2707687" y="4469388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flipH="1">
              <a:off x="3214296" y="4503038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rot="16200000" flipH="1">
              <a:off x="3022013" y="4469389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그룹 108"/>
          <p:cNvGrpSpPr/>
          <p:nvPr/>
        </p:nvGrpSpPr>
        <p:grpSpPr>
          <a:xfrm>
            <a:off x="3159782" y="1700213"/>
            <a:ext cx="1412218" cy="3786187"/>
            <a:chOff x="5567339" y="1681163"/>
            <a:chExt cx="1412218" cy="3786187"/>
          </a:xfrm>
        </p:grpSpPr>
        <p:grpSp>
          <p:nvGrpSpPr>
            <p:cNvPr id="8" name="그룹 79"/>
            <p:cNvGrpSpPr/>
            <p:nvPr/>
          </p:nvGrpSpPr>
          <p:grpSpPr>
            <a:xfrm>
              <a:off x="5865813" y="1681163"/>
              <a:ext cx="668337" cy="3786187"/>
              <a:chOff x="5599113" y="1738313"/>
              <a:chExt cx="668337" cy="3786187"/>
            </a:xfrm>
          </p:grpSpPr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 flipH="1">
                <a:off x="5599113" y="173831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 flipH="1">
                <a:off x="6113463" y="175736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그룹 75"/>
              <p:cNvGrpSpPr/>
              <p:nvPr/>
            </p:nvGrpSpPr>
            <p:grpSpPr>
              <a:xfrm>
                <a:off x="6210300" y="2385219"/>
                <a:ext cx="57150" cy="2087562"/>
                <a:chOff x="2827338" y="2455863"/>
                <a:chExt cx="287337" cy="2087562"/>
              </a:xfrm>
            </p:grpSpPr>
            <p:sp>
              <p:nvSpPr>
                <p:cNvPr id="77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01" name="직선 화살표 연결선 100"/>
            <p:cNvCxnSpPr/>
            <p:nvPr/>
          </p:nvCxnSpPr>
          <p:spPr>
            <a:xfrm flipV="1">
              <a:off x="5567339" y="4485709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rot="16200000" flipH="1">
              <a:off x="6289087" y="4459863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 flipH="1">
              <a:off x="6557571" y="4493513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rot="16200000" flipH="1">
              <a:off x="6365288" y="4459864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0" name="표 109"/>
          <p:cNvGraphicFramePr>
            <a:graphicFrameLocks noGrp="1"/>
          </p:cNvGraphicFramePr>
          <p:nvPr/>
        </p:nvGraphicFramePr>
        <p:xfrm>
          <a:off x="4737428" y="4518261"/>
          <a:ext cx="4209691" cy="1554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669"/>
                <a:gridCol w="1448608"/>
                <a:gridCol w="1065414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Conventional (CCFL)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Construction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Dug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-in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none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Labor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cost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High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Low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Building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remodeling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Yes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Wall mount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Strong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enough for display weight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Wire</a:t>
                      </a:r>
                      <a:r>
                        <a:rPr lang="en-US" altLang="ko-KR" sz="12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type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그룹 52"/>
          <p:cNvGrpSpPr/>
          <p:nvPr/>
        </p:nvGrpSpPr>
        <p:grpSpPr>
          <a:xfrm>
            <a:off x="4743451" y="2087106"/>
            <a:ext cx="4009529" cy="1940838"/>
            <a:chOff x="4457895" y="1978715"/>
            <a:chExt cx="3375001" cy="1259415"/>
          </a:xfrm>
        </p:grpSpPr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332028" y="2230620"/>
              <a:ext cx="500868" cy="219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30"/>
            <p:cNvSpPr txBox="1">
              <a:spLocks noChangeArrowheads="1"/>
            </p:cNvSpPr>
            <p:nvPr/>
          </p:nvSpPr>
          <p:spPr bwMode="auto">
            <a:xfrm>
              <a:off x="4457895" y="1978715"/>
              <a:ext cx="1523347" cy="3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</a:t>
              </a:r>
            </a:p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30"/>
          <p:cNvSpPr txBox="1">
            <a:spLocks noChangeArrowheads="1"/>
          </p:cNvSpPr>
          <p:nvPr/>
        </p:nvSpPr>
        <p:spPr bwMode="auto">
          <a:xfrm>
            <a:off x="5415048" y="6476476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</p:txBody>
      </p:sp>
      <p:sp>
        <p:nvSpPr>
          <p:cNvPr id="50" name="직사각형 49"/>
          <p:cNvSpPr/>
          <p:nvPr/>
        </p:nvSpPr>
        <p:spPr bwMode="auto">
          <a:xfrm>
            <a:off x="6182995" y="5288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weight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61"/>
          <p:cNvGrpSpPr/>
          <p:nvPr/>
        </p:nvGrpSpPr>
        <p:grpSpPr>
          <a:xfrm>
            <a:off x="856776" y="1546067"/>
            <a:ext cx="3538878" cy="2457522"/>
            <a:chOff x="1641361" y="1916832"/>
            <a:chExt cx="6395897" cy="4644871"/>
          </a:xfrm>
        </p:grpSpPr>
        <p:pic>
          <p:nvPicPr>
            <p:cNvPr id="64" name="Picture 15" descr="C:\Documents and Settings\음소은\바탕 화면\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41361" y="1916832"/>
              <a:ext cx="6395897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모서리가 둥근 직사각형 64"/>
            <p:cNvSpPr/>
            <p:nvPr/>
          </p:nvSpPr>
          <p:spPr>
            <a:xfrm>
              <a:off x="1762253" y="5222682"/>
              <a:ext cx="2558953" cy="133902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Conventional</a:t>
              </a:r>
            </a:p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22.8 kg</a:t>
              </a:r>
            </a:p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460MX-3 model</a:t>
              </a:r>
              <a:endParaRPr lang="ko-KR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5220011" y="5207112"/>
              <a:ext cx="2525536" cy="135459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LED</a:t>
              </a:r>
            </a:p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12.5 kg</a:t>
              </a:r>
            </a:p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ME46B model</a:t>
              </a:r>
              <a:endParaRPr lang="ko-KR" altLang="en-US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159632" y="3931222"/>
            <a:ext cx="482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60% weight to conventional</a:t>
            </a:r>
          </a:p>
        </p:txBody>
      </p:sp>
      <p:graphicFrame>
        <p:nvGraphicFramePr>
          <p:cNvPr id="82" name="표 81"/>
          <p:cNvGraphicFramePr>
            <a:graphicFrameLocks noGrp="1"/>
          </p:cNvGraphicFramePr>
          <p:nvPr/>
        </p:nvGraphicFramePr>
        <p:xfrm>
          <a:off x="4572000" y="4670661"/>
          <a:ext cx="4419600" cy="1645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7375"/>
                <a:gridCol w="1390650"/>
                <a:gridCol w="1171575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Maintenance</a:t>
                      </a:r>
                      <a:endParaRPr lang="ko-KR" altLang="en-US" sz="1200" b="1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Conventiona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 person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years operation (h)**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$48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$24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$4,800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$2,400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" name="TextBox 30"/>
          <p:cNvSpPr txBox="1">
            <a:spLocks noChangeArrowheads="1"/>
          </p:cNvSpPr>
          <p:nvPr/>
        </p:nvSpPr>
        <p:spPr bwMode="auto">
          <a:xfrm>
            <a:off x="5415048" y="6305026"/>
            <a:ext cx="34960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**Assume every 6 months maintenance conducted 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30"/>
          <p:cNvSpPr txBox="1">
            <a:spLocks noChangeArrowheads="1"/>
          </p:cNvSpPr>
          <p:nvPr/>
        </p:nvSpPr>
        <p:spPr bwMode="auto">
          <a:xfrm>
            <a:off x="164754" y="4236802"/>
            <a:ext cx="884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Up to 32% manpower cost saving for installation &amp; maintenance</a:t>
            </a:r>
          </a:p>
          <a:p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그룹 52"/>
          <p:cNvGrpSpPr/>
          <p:nvPr/>
        </p:nvGrpSpPr>
        <p:grpSpPr>
          <a:xfrm>
            <a:off x="4572000" y="2215980"/>
            <a:ext cx="3599932" cy="1676764"/>
            <a:chOff x="4802664" y="2150076"/>
            <a:chExt cx="3030228" cy="1088054"/>
          </a:xfrm>
        </p:grpSpPr>
        <p:sp>
          <p:nvSpPr>
            <p:cNvPr id="111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332024" y="2230620"/>
              <a:ext cx="500868" cy="21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30"/>
            <p:cNvSpPr txBox="1">
              <a:spLocks noChangeArrowheads="1"/>
            </p:cNvSpPr>
            <p:nvPr/>
          </p:nvSpPr>
          <p:spPr bwMode="auto">
            <a:xfrm>
              <a:off x="4802664" y="2343378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cost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on installation and maintenance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28981" y="4709745"/>
          <a:ext cx="4309669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30400"/>
                <a:gridCol w="1288550"/>
                <a:gridCol w="1090719"/>
              </a:tblGrid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2.5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Cost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$20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$2,000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 bwMode="auto">
          <a:xfrm>
            <a:off x="6182995" y="5288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1703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190624" y="4289483"/>
          <a:ext cx="6762752" cy="2014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8976"/>
                <a:gridCol w="1800225"/>
                <a:gridCol w="1733551"/>
              </a:tblGrid>
              <a:tr h="2309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TV CCFL 46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LED</a:t>
                      </a:r>
                      <a:r>
                        <a:rPr lang="en-US" altLang="ko-KR" sz="1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 46A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( 1 unit)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(16units 4x4 )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4,640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5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day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(16 hour operation)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year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MW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MW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 cost per 3 years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$ 8,667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$ 4,494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5569891" y="6383745"/>
            <a:ext cx="3496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1874785" y="1743075"/>
            <a:ext cx="5640439" cy="2373049"/>
            <a:chOff x="213041" y="2039035"/>
            <a:chExt cx="4335514" cy="1747512"/>
          </a:xfrm>
        </p:grpSpPr>
        <p:grpSp>
          <p:nvGrpSpPr>
            <p:cNvPr id="3" name="그룹 28"/>
            <p:cNvGrpSpPr/>
            <p:nvPr/>
          </p:nvGrpSpPr>
          <p:grpSpPr>
            <a:xfrm>
              <a:off x="285639" y="2039035"/>
              <a:ext cx="4047338" cy="1747512"/>
              <a:chOff x="535732" y="2164081"/>
              <a:chExt cx="4047338" cy="1747512"/>
            </a:xfrm>
          </p:grpSpPr>
          <p:grpSp>
            <p:nvGrpSpPr>
              <p:cNvPr id="4" name="그룹 65"/>
              <p:cNvGrpSpPr/>
              <p:nvPr/>
            </p:nvGrpSpPr>
            <p:grpSpPr>
              <a:xfrm>
                <a:off x="535732" y="2164081"/>
                <a:ext cx="4036268" cy="1747512"/>
                <a:chOff x="1259632" y="2060848"/>
                <a:chExt cx="6624736" cy="2610361"/>
              </a:xfrm>
            </p:grpSpPr>
            <p:grpSp>
              <p:nvGrpSpPr>
                <p:cNvPr id="5" name="그룹 30"/>
                <p:cNvGrpSpPr/>
                <p:nvPr/>
              </p:nvGrpSpPr>
              <p:grpSpPr>
                <a:xfrm>
                  <a:off x="1259632" y="2060848"/>
                  <a:ext cx="6570476" cy="2448271"/>
                  <a:chOff x="449796" y="2708920"/>
                  <a:chExt cx="8244408" cy="3135919"/>
                </a:xfrm>
              </p:grpSpPr>
              <p:pic>
                <p:nvPicPr>
                  <p:cNvPr id="17" name="Picture 12" descr="C:\Documents and Settings\음소은\바탕 화면\삼성LFD_20100309\100309\LFD_1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449796" y="2924944"/>
                    <a:ext cx="8244408" cy="29198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직사각형 17"/>
                  <p:cNvSpPr/>
                  <p:nvPr/>
                </p:nvSpPr>
                <p:spPr>
                  <a:xfrm>
                    <a:off x="5436096" y="2708920"/>
                    <a:ext cx="3240360" cy="2160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9" name="그림 18" descr="ME46A_FRONT.jpg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>
                  <a:xfrm>
                    <a:off x="5436096" y="2924944"/>
                    <a:ext cx="2965622" cy="17281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259632" y="3934796"/>
                  <a:ext cx="2926655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Conventional</a:t>
                  </a:r>
                </a:p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290 watts</a:t>
                  </a:r>
                  <a:endParaRPr lang="ko-KR" alt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004047" y="3960243"/>
                  <a:ext cx="2880321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LED</a:t>
                  </a:r>
                </a:p>
                <a:p>
                  <a:pPr algn="ctr"/>
                  <a:r>
                    <a:rPr lang="en-US" altLang="ko-KR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160</a:t>
                  </a:r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watts</a:t>
                  </a:r>
                  <a:endParaRPr lang="ko-KR" altLang="en-US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0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27375" y="2090919"/>
              <a:ext cx="1821180" cy="1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460UXn front panel_Tmax4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13041" y="2089942"/>
              <a:ext cx="1716772" cy="1155509"/>
            </a:xfrm>
            <a:prstGeom prst="rect">
              <a:avLst/>
            </a:prstGeom>
            <a:noFill/>
          </p:spPr>
        </p:pic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half of electricity cost 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265721" y="5177507"/>
          <a:ext cx="5230203" cy="929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7241"/>
                <a:gridCol w="1516747"/>
                <a:gridCol w="1566215"/>
              </a:tblGrid>
              <a:tr h="196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Power consumption (</a:t>
                      </a:r>
                      <a:r>
                        <a:rPr lang="en-US" altLang="ko-KR" sz="1200" b="1" baseline="0" dirty="0" err="1" smtClean="0">
                          <a:latin typeface="+mn-ea"/>
                          <a:ea typeface="+mn-ea"/>
                        </a:rPr>
                        <a:t>Wh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Heat generation (BTU*)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545.6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4427729" y="6502324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</a:rPr>
              <a:t>* BTU : </a:t>
            </a:r>
            <a:r>
              <a:rPr lang="en-US" sz="1000" dirty="0" smtClean="0">
                <a:solidFill>
                  <a:prstClr val="black"/>
                </a:solidFill>
              </a:rPr>
              <a:t>the amount of energy needed for heat up 1°F for 1 pound of water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7870" y="4666735"/>
            <a:ext cx="876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MS retail store save about $10k electricity cost per a month after changing to UE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7870" y="4299985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7% more power needed for cooling down 1</a:t>
            </a:r>
            <a:r>
              <a:rPr lang="en-US" dirty="0" smtClean="0">
                <a:solidFill>
                  <a:prstClr val="black"/>
                </a:solidFill>
              </a:rPr>
              <a:t>°C</a:t>
            </a:r>
            <a:endParaRPr lang="en-US" altLang="ko-K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239104" y="9077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Less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air conditioning cost &amp; thermal restriction</a:t>
            </a:r>
          </a:p>
        </p:txBody>
      </p:sp>
      <p:pic>
        <p:nvPicPr>
          <p:cNvPr id="5122" name="Picture 2" descr="D:\LFD\0.후리세일즈\6.회의자료\20120112_EDO교육\사진자료\Corbis-42-183918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2" y="1981798"/>
            <a:ext cx="3019425" cy="2018701"/>
          </a:xfrm>
          <a:prstGeom prst="rect">
            <a:avLst/>
          </a:prstGeom>
          <a:noFill/>
        </p:spPr>
      </p:pic>
      <p:pic>
        <p:nvPicPr>
          <p:cNvPr id="5123" name="Picture 3" descr="D:\LFD\0.후리세일즈\6.회의자료\20120112_EDO교육\사진자료\15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3538" y="1928813"/>
            <a:ext cx="2143125" cy="2143125"/>
          </a:xfrm>
          <a:prstGeom prst="rect">
            <a:avLst/>
          </a:prstGeom>
          <a:noFill/>
        </p:spPr>
      </p:pic>
      <p:sp>
        <p:nvSpPr>
          <p:cNvPr id="38" name="위쪽 화살표 37"/>
          <p:cNvSpPr/>
          <p:nvPr/>
        </p:nvSpPr>
        <p:spPr>
          <a:xfrm rot="5400000">
            <a:off x="4407522" y="2674203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04925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communication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214313" y="908050"/>
            <a:ext cx="8929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1F497D"/>
              </a:buClr>
              <a:buSzPct val="100000"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Wireless connection supported with dongle</a:t>
            </a:r>
          </a:p>
        </p:txBody>
      </p:sp>
      <p:pic>
        <p:nvPicPr>
          <p:cNvPr id="41" name="그림 4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4959" y="4279482"/>
            <a:ext cx="2318781" cy="15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67870" y="1813315"/>
            <a:ext cx="4404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Wireless dongle from Samsung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 Model name : WIS09ABGN</a:t>
            </a:r>
          </a:p>
        </p:txBody>
      </p:sp>
      <p:pic>
        <p:nvPicPr>
          <p:cNvPr id="45" name="Picture 3" descr="D:\디스플레이전략마케팅_업무(from20101215)\Project\2012\MDB\이미지\new\MD_32_BACK_0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812" y="2573668"/>
            <a:ext cx="2651868" cy="1600342"/>
          </a:xfrm>
          <a:prstGeom prst="rect">
            <a:avLst/>
          </a:prstGeom>
          <a:noFill/>
        </p:spPr>
      </p:pic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408338" y="5853207"/>
            <a:ext cx="3675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[USB terminal on the rear side]</a:t>
            </a:r>
            <a:endParaRPr lang="en-US" altLang="ko-KR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30"/>
          <p:cNvSpPr txBox="1">
            <a:spLocks noChangeArrowheads="1"/>
          </p:cNvSpPr>
          <p:nvPr/>
        </p:nvSpPr>
        <p:spPr bwMode="auto">
          <a:xfrm>
            <a:off x="4572000" y="1387147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Biz. Benefit</a:t>
            </a:r>
          </a:p>
        </p:txBody>
      </p: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148280" y="1395773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Concept</a:t>
            </a:r>
          </a:p>
        </p:txBody>
      </p:sp>
      <p:grpSp>
        <p:nvGrpSpPr>
          <p:cNvPr id="2" name="그룹 34"/>
          <p:cNvGrpSpPr/>
          <p:nvPr/>
        </p:nvGrpSpPr>
        <p:grpSpPr>
          <a:xfrm>
            <a:off x="4663440" y="1980770"/>
            <a:ext cx="4332279" cy="1905430"/>
            <a:chOff x="4951527" y="2369390"/>
            <a:chExt cx="4044192" cy="1688942"/>
          </a:xfrm>
        </p:grpSpPr>
        <p:pic>
          <p:nvPicPr>
            <p:cNvPr id="1028" name="Picture 4" descr="D:\LFD\0.후리세일즈\6.회의자료\20120112_EDO교육\imagesCA8TF0AM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51527" y="2369390"/>
              <a:ext cx="1846053" cy="1688942"/>
            </a:xfrm>
            <a:prstGeom prst="rect">
              <a:avLst/>
            </a:prstGeom>
            <a:noFill/>
          </p:spPr>
        </p:pic>
        <p:cxnSp>
          <p:nvCxnSpPr>
            <p:cNvPr id="21" name="직선 화살표 연결선 20"/>
            <p:cNvCxnSpPr/>
            <p:nvPr/>
          </p:nvCxnSpPr>
          <p:spPr>
            <a:xfrm rot="10800000">
              <a:off x="6359603" y="2942968"/>
              <a:ext cx="774356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7132449" y="2744526"/>
              <a:ext cx="1863270" cy="845705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 work needed in ceiling or wall for wired connection </a:t>
              </a:r>
              <a:endParaRPr lang="en-US" altLang="ko-K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181863" y="2634674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716425" y="2671745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5695830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140673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4684143" y="4353763"/>
          <a:ext cx="4192437" cy="1859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8719"/>
                <a:gridCol w="1329796"/>
                <a:gridCol w="1173922"/>
              </a:tblGrid>
              <a:tr h="200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Installation</a:t>
                      </a:r>
                      <a:endParaRPr lang="ko-KR" altLang="en-US" sz="10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Wired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Wireless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LAN cable (10m)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$10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Repeater (1 to 1)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Switch (24port)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$70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AP (300Mb/sec)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Construction work 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line including labor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$200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Cost 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unit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$320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>
          <a:xfrm>
            <a:off x="4572000" y="5970360"/>
            <a:ext cx="4343400" cy="274320"/>
          </a:xfrm>
          <a:prstGeom prst="roundRect">
            <a:avLst>
              <a:gd name="adj" fmla="val 10230"/>
            </a:avLst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399418" y="6485560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*Detail cost need to be calculated for each case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572000" y="404057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80% Less installation cost*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amsung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504" y="87883"/>
            <a:ext cx="1800000" cy="60481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580112" y="980728"/>
            <a:ext cx="3312368" cy="345638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0869" y="798260"/>
            <a:ext cx="13083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McDonald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20" y="5733256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589240"/>
            <a:ext cx="321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Success Factor (Winning Point)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4581128"/>
            <a:ext cx="8640960" cy="1008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437112"/>
            <a:ext cx="14411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Summary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대각선 줄무늬 17"/>
          <p:cNvSpPr/>
          <p:nvPr/>
        </p:nvSpPr>
        <p:spPr>
          <a:xfrm>
            <a:off x="0" y="0"/>
            <a:ext cx="1403648" cy="980728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대각선 줄무늬 18"/>
          <p:cNvSpPr/>
          <p:nvPr/>
        </p:nvSpPr>
        <p:spPr>
          <a:xfrm flipH="1" flipV="1">
            <a:off x="7740352" y="5877272"/>
            <a:ext cx="1403648" cy="980728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28662" y="214290"/>
            <a:ext cx="5616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SAPL Success Case</a:t>
            </a:r>
            <a:endParaRPr lang="en-US" altLang="ko-KR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1268760"/>
            <a:ext cx="32403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VBM :</a:t>
            </a:r>
            <a:r>
              <a:rPr lang="en-US" altLang="ko-KR" sz="1400" dirty="0" smtClean="0"/>
              <a:t> QSR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Models :</a:t>
            </a:r>
            <a:r>
              <a:rPr lang="en-US" altLang="ko-KR" sz="1400" dirty="0" smtClean="0"/>
              <a:t> ME40A/DE46A/UE55A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       SBB0D32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Quantity :</a:t>
            </a:r>
            <a:r>
              <a:rPr lang="en-US" altLang="ko-KR" sz="1400" dirty="0" smtClean="0"/>
              <a:t> 500 units </a:t>
            </a:r>
            <a:r>
              <a:rPr lang="en-US" altLang="ko-KR" sz="1000" dirty="0" smtClean="0"/>
              <a:t>(18 mths rollout plan)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Usage :</a:t>
            </a:r>
            <a:r>
              <a:rPr lang="en-US" altLang="ko-KR" sz="1400" dirty="0" smtClean="0"/>
              <a:t> Digital Signage, Food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Menu; Videowall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Others : </a:t>
            </a:r>
            <a:r>
              <a:rPr lang="en-US" altLang="ko-KR" sz="1400" dirty="0" smtClean="0"/>
              <a:t>Head office lounge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Area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       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4634552"/>
            <a:ext cx="8195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End User : McDonald </a:t>
            </a:r>
            <a:endParaRPr lang="en-GB" altLang="ko-KR" sz="1400" dirty="0" smtClean="0"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dirty="0" smtClean="0"/>
              <a:t>- Videowalls / information displays are installed in all </a:t>
            </a:r>
          </a:p>
          <a:p>
            <a:r>
              <a:rPr lang="en-US" altLang="ko-KR" sz="1400" dirty="0" smtClean="0"/>
              <a:t>- Mainly DE46A . All Samsung ME/DE models certified. </a:t>
            </a:r>
          </a:p>
          <a:p>
            <a:r>
              <a:rPr lang="en-US" altLang="ko-KR" sz="1400" dirty="0" smtClean="0"/>
              <a:t>- 2010/2011 uses 460DX-3, 2012 (new outlets) uses LED LFD (ME/DE) with Magic-Info I Premium 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9" y="578726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Built very good relations to End Customer </a:t>
            </a:r>
          </a:p>
          <a:p>
            <a:r>
              <a:rPr lang="en-US" altLang="ko-KR" sz="1400" dirty="0" smtClean="0"/>
              <a:t>- Full support of HQ </a:t>
            </a:r>
          </a:p>
          <a:p>
            <a:r>
              <a:rPr lang="en-US" altLang="ko-KR" sz="1400" dirty="0" smtClean="0"/>
              <a:t>- Good Long-term partnership with Fujitsu Asia as McDonald’s appointed SI</a:t>
            </a:r>
          </a:p>
          <a:p>
            <a:r>
              <a:rPr lang="en-US" altLang="ko-KR" sz="1400" dirty="0" smtClean="0"/>
              <a:t>- Pre-Sales activities : to differentiate using Magic-info-I Premium</a:t>
            </a:r>
            <a:endParaRPr lang="ko-KR" altLang="en-US" sz="1400" dirty="0" smtClean="0"/>
          </a:p>
        </p:txBody>
      </p:sp>
      <p:pic>
        <p:nvPicPr>
          <p:cNvPr id="21" name="Picture 38" descr="C:\Documents and Settings\Administrator\Local Settings\Temporary Internet Files\Content.IE5\KTYJ0LQJ\MPj03628240000[1]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600" t="17010" r="19385" b="22511"/>
          <a:stretch>
            <a:fillRect/>
          </a:stretch>
        </p:blipFill>
        <p:spPr bwMode="auto">
          <a:xfrm>
            <a:off x="0" y="908720"/>
            <a:ext cx="33078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4256" t="6256" r="39757" b="14365"/>
          <a:stretch>
            <a:fillRect/>
          </a:stretch>
        </p:blipFill>
        <p:spPr bwMode="auto">
          <a:xfrm>
            <a:off x="3275856" y="908720"/>
            <a:ext cx="20882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9490" t="10395" r="22241" b="23456"/>
          <a:stretch>
            <a:fillRect/>
          </a:stretch>
        </p:blipFill>
        <p:spPr bwMode="auto">
          <a:xfrm>
            <a:off x="0" y="2908306"/>
            <a:ext cx="3275855" cy="14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mySingle\Temp\IMG_6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69" y="1760220"/>
            <a:ext cx="4486652" cy="277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639" y="1752600"/>
            <a:ext cx="3849992" cy="477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0809" y="4650472"/>
            <a:ext cx="4586356" cy="16312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Model : 460DXn, 460DXn-2</a:t>
            </a:r>
          </a:p>
          <a:p>
            <a:pPr algn="l"/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Stores : 100 stores in U.K</a:t>
            </a:r>
          </a:p>
          <a:p>
            <a:pPr algn="l"/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Qty : 600ea</a:t>
            </a:r>
          </a:p>
          <a:p>
            <a:pPr algn="l"/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Installation : 2009 ~</a:t>
            </a:r>
          </a:p>
          <a:p>
            <a:pPr algn="l"/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New : DE46A(480ea in 2012)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6" name="Picture 8" descr="http://t3.gstatic.com/images?q=tbn:ANd9GcSQzKnsb-4soUVhJqxj96yjKUfK_XzPCnMK5P3wDvDlOFEmUdfSdnX2m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36" y="1773927"/>
            <a:ext cx="1380049" cy="149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2238" y="1092200"/>
            <a:ext cx="9021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KFC Digital menu board in U.K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86385" y="4740275"/>
            <a:ext cx="231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86385" y="5052695"/>
            <a:ext cx="231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86385" y="5349875"/>
            <a:ext cx="231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78765" y="5647055"/>
            <a:ext cx="231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78765" y="5944235"/>
            <a:ext cx="231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702" y="202681"/>
            <a:ext cx="8229159" cy="5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 anchor="ctr"/>
          <a:lstStyle/>
          <a:p>
            <a:pPr defTabSz="91409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300" b="1" i="1" dirty="0">
                <a:solidFill>
                  <a:prstClr val="white"/>
                </a:solidFill>
                <a:latin typeface="Times New Roman" pitchFamily="18" charset="0"/>
                <a:ea typeface="HY각헤드라인M" pitchFamily="18" charset="-127"/>
              </a:rPr>
              <a:t>LFD Reference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702" y="246145"/>
            <a:ext cx="8229159" cy="5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 anchor="ctr"/>
          <a:lstStyle/>
          <a:p>
            <a:pPr defTabSz="914098"/>
            <a:endParaRPr lang="en-US" altLang="ko-KR" sz="4300" i="1" dirty="0">
              <a:solidFill>
                <a:schemeClr val="bg1"/>
              </a:solidFill>
              <a:latin typeface="Times New Roman" pitchFamily="18" charset="0"/>
              <a:ea typeface="HY각헤드라인M" pitchFamily="18" charset="-127"/>
            </a:endParaRPr>
          </a:p>
        </p:txBody>
      </p:sp>
      <p:pic>
        <p:nvPicPr>
          <p:cNvPr id="9" name="1 Imagen" descr="haagen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9740" y="1583372"/>
            <a:ext cx="3582785" cy="268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 Imagen" descr="haagen01.jpg"/>
          <p:cNvPicPr>
            <a:picLocks noChangeAspect="1"/>
          </p:cNvPicPr>
          <p:nvPr/>
        </p:nvPicPr>
        <p:blipFill>
          <a:blip r:embed="rId2" cstate="print"/>
          <a:srcRect l="34688"/>
          <a:stretch>
            <a:fillRect/>
          </a:stretch>
        </p:blipFill>
        <p:spPr bwMode="auto">
          <a:xfrm>
            <a:off x="5146040" y="1573847"/>
            <a:ext cx="3479800" cy="476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149" y="4898122"/>
            <a:ext cx="5573266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Model : 400FP-3, 460FP-3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Stores : 5 stores in Mexico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Qty : 3 per store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Pilot test : 2011. 03 ~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2238" y="1092200"/>
            <a:ext cx="9021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HY각헤드라인M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Haagen</a:t>
            </a:r>
            <a:r>
              <a:rPr lang="en-US" altLang="ko-KR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ko-KR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Dazs</a:t>
            </a:r>
            <a:r>
              <a:rPr lang="en-US" altLang="ko-KR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 Mexico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7842" y="233930"/>
            <a:ext cx="8229159" cy="5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 anchor="ctr"/>
          <a:lstStyle/>
          <a:p>
            <a:pPr defTabSz="91409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300" b="1" i="1" dirty="0">
                <a:solidFill>
                  <a:prstClr val="white"/>
                </a:solidFill>
                <a:latin typeface="Times New Roman" pitchFamily="18" charset="0"/>
                <a:ea typeface="HY각헤드라인M" pitchFamily="18" charset="-127"/>
              </a:rPr>
              <a:t>LFD Reference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3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 dirty="0" smtClean="0"/>
              <a:t>Market trend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Is a digital menu board tsunami heading for QSRs?</a:t>
            </a:r>
            <a:endParaRPr lang="en-US" altLang="ko-KR" sz="1600" b="1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44843" y="1598141"/>
            <a:ext cx="8114271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5888" indent="-115888" latinLnBrk="0"/>
            <a:r>
              <a:rPr kumimoji="0" lang="en-US" altLang="ko-KR" sz="1400" dirty="0" smtClean="0"/>
              <a:t>      I do believe the digital menu board tsunami is ready to start. It’s taken a long time, a lot of money, a lot of work and some of my colleagues are no longer around to share in it.  We have proven they will increase your sales by more than 5 percent and eliminate your annual menu board graphic cost.</a:t>
            </a:r>
          </a:p>
          <a:p>
            <a:pPr marL="115888" indent="-115888" latinLnBrk="0"/>
            <a:endParaRPr lang="en-US" altLang="ko-KR" sz="1400" dirty="0" smtClean="0"/>
          </a:p>
          <a:p>
            <a:pPr marL="115888" indent="-115888" latinLnBrk="0"/>
            <a:r>
              <a:rPr kumimoji="0" lang="en-US" altLang="ko-KR" sz="1400" i="1" dirty="0" smtClean="0"/>
              <a:t>                                           by Scott Sharon, </a:t>
            </a:r>
            <a:r>
              <a:rPr kumimoji="0" lang="en-US" altLang="ko-KR" sz="1400" i="1" dirty="0" err="1" smtClean="0"/>
              <a:t>Vertico</a:t>
            </a:r>
            <a:r>
              <a:rPr kumimoji="0" lang="en-US" altLang="ko-KR" sz="1400" i="1" dirty="0" smtClean="0"/>
              <a:t> Group USA in </a:t>
            </a:r>
            <a:r>
              <a:rPr kumimoji="0" lang="en-US" altLang="ko-KR" sz="1400" dirty="0" smtClean="0">
                <a:hlinkClick r:id="rId2"/>
              </a:rPr>
              <a:t>www.digitalsignagetoday.com</a:t>
            </a:r>
            <a:r>
              <a:rPr kumimoji="0" lang="en-US" altLang="ko-KR" sz="1400" dirty="0" smtClean="0"/>
              <a:t> </a:t>
            </a:r>
            <a:endParaRPr kumimoji="0" lang="ko-KR" altLang="en-US" sz="1400" dirty="0" smtClean="0"/>
          </a:p>
        </p:txBody>
      </p:sp>
      <p:sp>
        <p:nvSpPr>
          <p:cNvPr id="17" name="직사각형 22"/>
          <p:cNvSpPr/>
          <p:nvPr/>
        </p:nvSpPr>
        <p:spPr>
          <a:xfrm>
            <a:off x="338493" y="3473724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err="1" smtClean="0"/>
              <a:t>Obamacare</a:t>
            </a:r>
            <a:r>
              <a:rPr lang="en-US" altLang="ko-KR" sz="1600" b="1" dirty="0" smtClean="0"/>
              <a:t> may ramp up digital menu board adoption …</a:t>
            </a:r>
            <a:endParaRPr lang="en-US" altLang="ko-KR" sz="1600" b="1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8959" y="4073657"/>
            <a:ext cx="811427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5888" indent="-115888" latinLnBrk="0"/>
            <a:r>
              <a:rPr kumimoji="0" lang="en-US" altLang="ko-KR" sz="1400" dirty="0" smtClean="0"/>
              <a:t>      </a:t>
            </a:r>
            <a:r>
              <a:rPr lang="en-US" altLang="ko-KR" sz="1400" dirty="0" smtClean="0"/>
              <a:t>United States Supreme Court upheld a majority of the provisions within the Patient Protection and Affordable Care Act — better known as </a:t>
            </a:r>
            <a:r>
              <a:rPr lang="en-US" altLang="ko-KR" sz="1400" dirty="0" err="1" smtClean="0"/>
              <a:t>Obamacare</a:t>
            </a:r>
            <a:r>
              <a:rPr lang="en-US" altLang="ko-KR" sz="1400" dirty="0" smtClean="0"/>
              <a:t> (…) the menu labeling laws mandating the display of nutrition information</a:t>
            </a:r>
            <a:r>
              <a:rPr kumimoji="0" lang="en-US" altLang="ko-KR" sz="1400" dirty="0" smtClean="0"/>
              <a:t>.  </a:t>
            </a:r>
            <a:r>
              <a:rPr lang="en-US" altLang="ko-KR" sz="1400" dirty="0" smtClean="0"/>
              <a:t>The high court maintained the law requiring restaurant chains with 20 or more locations include detailed nutrition information and calorie counts on their menus and menu boards</a:t>
            </a:r>
            <a:endParaRPr kumimoji="0" lang="en-US" altLang="ko-KR" sz="1400" dirty="0" smtClean="0"/>
          </a:p>
          <a:p>
            <a:pPr marL="115888" indent="-115888" latinLnBrk="0"/>
            <a:endParaRPr lang="en-US" altLang="ko-KR" sz="1400" dirty="0" smtClean="0"/>
          </a:p>
          <a:p>
            <a:pPr marL="115888" indent="-115888" latinLnBrk="0"/>
            <a:r>
              <a:rPr kumimoji="0" lang="en-US" altLang="ko-KR" sz="1400" i="1" dirty="0" smtClean="0"/>
              <a:t>                                                                                               Article in </a:t>
            </a:r>
            <a:r>
              <a:rPr kumimoji="0" lang="en-US" altLang="ko-KR" sz="1400" dirty="0" smtClean="0">
                <a:hlinkClick r:id="rId2"/>
              </a:rPr>
              <a:t>www.digitalsignagetoday.com</a:t>
            </a:r>
            <a:r>
              <a:rPr kumimoji="0" lang="en-US" altLang="ko-KR" sz="1400" dirty="0" smtClean="0"/>
              <a:t> </a:t>
            </a:r>
            <a:endParaRPr kumimoji="0" lang="ko-KR" alt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6" name="Picture 12" descr="http://4.bp.blogspot.com/_NaYbpY0yOig/SgjSAuhD6gI/AAAAAAAAAI0/tJUpUDBgiE8/S660/sandClock+gold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2" y="5436972"/>
            <a:ext cx="1138365" cy="113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9017" y="960969"/>
            <a:ext cx="1853209" cy="128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 dirty="0" smtClean="0"/>
              <a:t>Challenges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019140" y="1237876"/>
            <a:ext cx="589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High Cost Maintenance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Owner have a high cost to print your static menu.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69941" y="2718701"/>
            <a:ext cx="5893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cs typeface="Arial" pitchFamily="34" charset="0"/>
              </a:rPr>
              <a:t>Easy and prompt access to demand information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Large chains have difficult to spread your message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or promos updated in a faster way.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49867" y="5554264"/>
            <a:ext cx="589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Line time optimization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Owner should be careful to avoid long time in lines to avoid your customers can give up to order.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23759" y="4122628"/>
            <a:ext cx="589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Create a premium brand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Graphic Menus leave the QSR’s interior design with an old aspect facing the competition of other chains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4" name="Picture 4" descr="http://t3.gstatic.com/images?q=tbn:ANd9GcR9XnHS1IOP_NTaknusMx4pKQ-84saZzoZ50WNtPH2K97J961J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33670" y="2536203"/>
            <a:ext cx="1881809" cy="1267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26" name="Picture 6" descr="http://t1.gstatic.com/images?q=tbn:ANd9GcTXDsaBSPwb2qaXyrSKZWzJIYTx4h6vx9OH7JydMw_Zms_2IQs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86677" y="4070302"/>
            <a:ext cx="1655693" cy="1111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946" name="AutoShape 2" descr="data:image/jpeg;base64,/9j/4AAQSkZJRgABAQAAAQABAAD/2wCEAAkGBggSEQ8UEBEVFRUREx0UGRcYFxQaFxUWFRwcFRgdHBkbHzAfHSUvGhceHzssJCkqOC44Fh8xNzEuNScvOCkBCQoKDgwOGQ8PGCwkHyQ1NSwpLCkvNCksLCktNS00KSwsKSwvMCwpLDUsKSksLCkpLCwsLCwsLDYpLCwpLC8pNP/AABEIAGAAgAMBIgACEQEDEQH/xAAaAAEBAQEBAQEAAAAAAAAAAAAABgcFCAQD/8QAOhAAAgECBQEEBgkCBwAAAAAAAQIAAxEEBRIhMQYHEzJBIkJRYXGBFCVzkaGzwtLw0fEVNURSVJLB/8QAGgEBAAMBAQEAAAAAAAAAAAAAAAEDBAIGBf/EACERAAICAgICAwEAAAAAAAAAAAABAhEDMRIhBEETInEU/9oADAMBAAIRAxEAPwDcYiIAiIgCImb9pGagYgUq1QCiKKvoPhZ2eop1D19kFgbgbm1+OMk+EeR3CPJ0WeK6pyenfViENnKEIdZVhe4IS5FtJG9t9uZ+bdY5IOa6j4hx/wCTJ6vVuW0goOs3UMLLtY8Tj47rDDPwj8+dt/xmT+jI9RNHwwW5G0VO0DppecUg+T/tn0YLrLp+sE7vF0TrbSoLqrFr6QArWa9/dvPO9fNqbeqZz6rhjeWxyy9oreNemesYmM9iGb476RWw5qE0RQNQIdwjK6L6P+0Wc7Dbg887NNCdqylqnQiIkkCIiAIiIAiIgCTHV3Z7lOYMj1TUSoi6A9MgHTfVYhgVO5PltqMp4jYPK/URq0jRFVCGWktN181dRZh8iCPlOO2Z0beFh8xKvtGwtV6mJ7tGZlxDN6Kk2AepfgccSMOS5mRcUKlvbpPn8Zmx8ePZdNu+g2cIPJvwnUyCi2Jekg9HvKqU9VtWnvHWne1xfxXtcccyfqZXjhzSf/qZZdnNJ1ZdQIP0nDcgj/UJJlxS6Ii22b30j2e5Tl7O9I1HqOugvUIJ031WAUBRuB5b6RKeImjRUIiIAiIgCIiAIiIAiIgGKJh8dUzHEU8ORqarVOlvDUCl20k+V/bvacnH96mqmQV0sfRIsynzUjyI/mxlN0wfrt/ta/65Q9oPSFOoDiKYbWdK1ALsCPCr28it97ci9xsCPmTwcoua2jRKVOjKKVCqzKqKWZzZVG7MT5ATp0soxeFxi0q5UuKuDYheF110bTf1re3a8vey7pXQn0uqGD1AVpqRYJTv4t97ta99rCwHJJnesD9dP9rgvzUncMPGKk99HMX2bHERPoFIiIgCIiAIiIAiIgCIiAZF0t/nj/bV/wBc6vaz1rh6Ip4RRqeqyO/hKqgYMFIPJYrxtYb33F4vMs8xWDx2KrUQpda1VQW8Kay66iPWt7Nr+2SOHTFV6pxVUlwzmzNuXY8sT7f6TPBpQZdPZsnZH1ngq1E4Njor0GfSh9enqLBgb+kRffi3NrThdYD66b7XBfmpMqx1fE0a61aTFKiEOrrsVPkR/PbeX1HqlMwxGGxOgI7VsKlRQbjVTrICR52PIvv5eW85H9V+oiG2b1ERLyoREQBERAEREAREQBEThZ91fgcK602V3qFQ+lANlJ03JYhRuDte50mQ2oq2Sk26RAU8uwtX/EkZAalbH9yjesmtmLEH3KGPylvX6WypqC0TTPdoLAAtew9/P95IdMUNOZPQJLdw+skkksy0UpBiTySWY3O5JmhYioALe78J5rNnabr32jQ9kFnHR+SIDppuLb7u9yLcbyPwmEoU8TSFMAD6Vhvz0l51JiSb7Dew+/8An4TNsxxjgVmptpdWV1ItdWD3VvkRf5SzxZzbTkyaPRkSY6R7QcqzAslIVEqKuopUUAlQdNwykqdyPPbUJTz0SdmUREQBERAEREAREQBM67QsHWXEiuykUjQWnr9VWV6jEMfV2cWJ2O4vfnRYnGSHOLizuEuErMVweIqUahq0TpdhYsLG42+XkJ9WI61zXe7Kb8+iPKaRjOkcjq314anu5clV0Esb3JKWJvcnf4z8B0J09/xl+9/3TA/Bt90zR88XtGQZl1Pi3vqCm/x+Ht98mcZmtQ6hpQA2vtvtuNyZ6BqdnnTJ5wife/7p9OB6M6fohO7wlEaG1KTTVmDX1AhmBa9/ftLoeKonDyr0jNexPLMwbE1sSyN3LUDTFRr2dmdG9G/iFkO424HPGyRE1xVKihu3YiIkkCIiAf/Z"/>
          <p:cNvSpPr>
            <a:spLocks noChangeAspect="1" noChangeArrowheads="1"/>
          </p:cNvSpPr>
          <p:nvPr/>
        </p:nvSpPr>
        <p:spPr bwMode="auto">
          <a:xfrm>
            <a:off x="0" y="-433388"/>
            <a:ext cx="12192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948" name="AutoShape 4" descr="data:image/jpeg;base64,/9j/4AAQSkZJRgABAQAAAQABAAD/2wCEAAkGBggSEQ8UEBEVFRUREx0UGRcYFxQaFxUWFRwcFRgdHBkbHzAfHSUvGhceHzssJCkqOC44Fh8xNzEuNScvOCkBCQoKDgwOGQ8PGCwkHyQ1NSwpLCkvNCksLCktNS00KSwsKSwvMCwpLDUsKSksLCkpLCwsLCwsLDYpLCwpLC8pNP/AABEIAGAAgAMBIgACEQEDEQH/xAAaAAEBAQEBAQEAAAAAAAAAAAAABgcFCAQD/8QAOhAAAgECBQEEBgkCBwAAAAAAAQIAAxEEBRIhMQYHEzJBIkJRYXGBFCVzkaGzwtLw0fEVNURSVJLB/8QAGgEBAAMBAQEAAAAAAAAAAAAAAAEDBAIGBf/EACERAAICAgICAwEAAAAAAAAAAAABAhEDMRIhBEETInEU/9oADAMBAAIRAxEAPwDcYiIAiIgCImb9pGagYgUq1QCiKKvoPhZ2eop1D19kFgbgbm1+OMk+EeR3CPJ0WeK6pyenfViENnKEIdZVhe4IS5FtJG9t9uZ+bdY5IOa6j4hx/wCTJ6vVuW0goOs3UMLLtY8Tj47rDDPwj8+dt/xmT+jI9RNHwwW5G0VO0DppecUg+T/tn0YLrLp+sE7vF0TrbSoLqrFr6QArWa9/dvPO9fNqbeqZz6rhjeWxyy9oreNemesYmM9iGb476RWw5qE0RQNQIdwjK6L6P+0Wc7Dbg887NNCdqylqnQiIkkCIiAIiIAiIgCTHV3Z7lOYMj1TUSoi6A9MgHTfVYhgVO5PltqMp4jYPK/URq0jRFVCGWktN181dRZh8iCPlOO2Z0beFh8xKvtGwtV6mJ7tGZlxDN6Kk2AepfgccSMOS5mRcUKlvbpPn8Zmx8ePZdNu+g2cIPJvwnUyCi2Jekg9HvKqU9VtWnvHWne1xfxXtcccyfqZXjhzSf/qZZdnNJ1ZdQIP0nDcgj/UJJlxS6Ii22b30j2e5Tl7O9I1HqOugvUIJ031WAUBRuB5b6RKeImjRUIiIAiIgCIiAIiIAiIgGKJh8dUzHEU8ORqarVOlvDUCl20k+V/bvacnH96mqmQV0sfRIsynzUjyI/mxlN0wfrt/ta/65Q9oPSFOoDiKYbWdK1ALsCPCr28it97ci9xsCPmTwcoua2jRKVOjKKVCqzKqKWZzZVG7MT5ATp0soxeFxi0q5UuKuDYheF110bTf1re3a8vey7pXQn0uqGD1AVpqRYJTv4t97ta99rCwHJJnesD9dP9rgvzUncMPGKk99HMX2bHERPoFIiIgCIiAIiIAiIgCIiAZF0t/nj/bV/wBc6vaz1rh6Ip4RRqeqyO/hKqgYMFIPJYrxtYb33F4vMs8xWDx2KrUQpda1VQW8Kay66iPWt7Nr+2SOHTFV6pxVUlwzmzNuXY8sT7f6TPBpQZdPZsnZH1ngq1E4Njor0GfSh9enqLBgb+kRffi3NrThdYD66b7XBfmpMqx1fE0a61aTFKiEOrrsVPkR/PbeX1HqlMwxGGxOgI7VsKlRQbjVTrICR52PIvv5eW85H9V+oiG2b1ERLyoREQBERAEREAREQBEThZ91fgcK602V3qFQ+lANlJ03JYhRuDte50mQ2oq2Sk26RAU8uwtX/EkZAalbH9yjesmtmLEH3KGPylvX6WypqC0TTPdoLAAtew9/P95IdMUNOZPQJLdw+skkksy0UpBiTySWY3O5JmhYioALe78J5rNnabr32jQ9kFnHR+SIDppuLb7u9yLcbyPwmEoU8TSFMAD6Vhvz0l51JiSb7Dew+/8An4TNsxxjgVmptpdWV1ItdWD3VvkRf5SzxZzbTkyaPRkSY6R7QcqzAslIVEqKuopUUAlQdNwykqdyPPbUJTz0SdmUREQBERAEREAREQBM67QsHWXEiuykUjQWnr9VWV6jEMfV2cWJ2O4vfnRYnGSHOLizuEuErMVweIqUahq0TpdhYsLG42+XkJ9WI61zXe7Kb8+iPKaRjOkcjq314anu5clV0Esb3JKWJvcnf4z8B0J09/xl+9/3TA/Bt90zR88XtGQZl1Pi3vqCm/x+Ht98mcZmtQ6hpQA2vtvtuNyZ6BqdnnTJ5wife/7p9OB6M6fohO7wlEaG1KTTVmDX1AhmBa9/ftLoeKonDyr0jNexPLMwbE1sSyN3LUDTFRr2dmdG9G/iFkO424HPGyRE1xVKihu3YiIkkCIiAf/Z"/>
          <p:cNvSpPr>
            <a:spLocks noChangeAspect="1" noChangeArrowheads="1"/>
          </p:cNvSpPr>
          <p:nvPr/>
        </p:nvSpPr>
        <p:spPr bwMode="auto">
          <a:xfrm>
            <a:off x="0" y="-433388"/>
            <a:ext cx="12192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954" name="AutoShape 10" descr="data:image/jpeg;base64,/9j/4AAQSkZJRgABAQAAAQABAAD/2wCEAAkGBhISERQUExEQFRUVFBQXFxUYFBcYFhoVFhcWGBYUFBUbHCoeFxklGhYXHy8iJScqLCwtGh4xNTAsNScrLCkBCQoKDgwOGQ8PGi0kHiQyMiwuLzQqLzUtMSw1LSw0NSotKTUxKiwqLC0pLzUsLCoqLi0sNCo0KSwsLC8sLCwuLP/AABEIAHgAeAMBIgACEQEDEQH/xAAbAAEAAgMBAQAAAAAAAAAAAAAABQYBAwQHAv/EAD0QAAIBAgQDBAcECQUBAAAAAAECAAMRBBIhMQUGURNBYXEiIzJCgZGxFKHB4QclM1JygoPR8ENiorLxFv/EABoBAQADAQEBAAAAAAAAAAAAAAACBAUDAQb/xAAyEQACAgECAgYIBwEAAAAAAAAAAQIDEQQhEjEyQVJxkaETM0JRcoHh8BQjYaKxwfEF/9oADAMBAAIRAxEAPwDzuIiAIiIAiJuw9AtmNicq3sPMAX6DW5PQGeSkorLPUm3hGkC+03jAVP3GHmLfWWehxThlBADUeq1hfs1Iue/vAt4Emaf/ALzCJm7PBOb7ZnUW+QOky3r7H6upvv2LS08fakV44Cp+4fmP7zBwVT9w/dJGpzzqSMMgub2NVyB4AW0E0nnVz/o0h/M09Wp1PYXj9Sfoae0zi+yt0+8D8Z9jAVDsjHy9L6Xm1+a2O9NPgfykhw7jlW3aJSAAO+db6f7TrEtXdFZcF4haeuTwpPwIR6ZU2IIPQix+RmJfsN+kyhUHZYzDUXG18oB+drX+Uq3HnwbNmwnaIp3pvrY33Rhus6afWSslwWQcX4rx+hwspcd85IqIiaBwEREAREQBMhzZhcgMuU2Nrje3zAmInjWQWriHBKAwtOouoZBrkpg5tiNBcm8j+F8mOFR6tLNn1AzDKqnYtY3Zj02A6zpw1K+FpE57doVtpYgNr8ZYq3NFFzolQDu1XbpMjT14U4uT5tGhZZ0Gl1HAvLSjXs0PwA+kw/DrCwpoP5fynX9ppvsWHmqn6NNT8NZvYZG8PZPyOn3yL0MZP1nkSWra9gjMVwFsuZlw9j3Zlv8ALuktg8P2OEam1M02Zg9IlPaB9FvSOwvbXxm/igc0aSvTcHZjb0bb7j+868TXWphKauoY02ZQx1Ipko2UdNb6yjKiTpnKx9F/2d/TJzikuZQeLUFFR1qAK6nKQDmtl03Ghvvv3yNyqL5Rv13/ACk3zjhlTFMF2Kofutv37SEm/p6YwimjNttlN4YiIlk4CIiAIiIAiIgFka4wNKxt7Z+OcyCbEWJttfTyOo+6WE68Npnoag/5XlYAv593j4f2+PWZenjxek+JluyW0O478Pjj1MneF443GplWpDWWPgtO5EmRPSOC2ZRcXnHzjw1adNSBbMCdPB0EmeWMKoUM+3co3Y9PKRPOnF6dd6iKwLUUUMBsMzXH0nDVLFEn3fyidL/MR5Rx3FdpXY9Aq/BQBOCbsYfWN/EZpmrBYiirLmxERJkRERAEREARExALVhsMWwCKj5jeo7UwAWVRe7Eb2lVl9SpSpYejiKSk3XKQfZLWIYXGsotVgWJG15l6Cxzlbttnz32LeoilGHcbaLA779x6+B8eh/wWzl6hqND/AJ+MpqIWIABJJsANyTsAJ7FwThrLhqSvTbtVSxaxGoNrny2v4SzelHfrOVeXsauYeLVMPhX7I+sy2LDXsxpow90m+5lJ5WqjssQTUJqO1MCmT+19LUdSbnqN5Y+NOcNRqWpt6xWWqxuVOvtXHdta/lIbgKUvsWdc/aU6npbZQN1O1xrMed850WcS9pL/AH5rzLka0rI4fUVbidEpWqKylSGN1IIIJ1IsfOc0kOOY81qxdrZiBe3fbYnxtI+b1Lbri5c8FCaxJoRETqQEREAREQBERALbgqjDh4YG1u2XwK+PjKmqkkAAknQAb36CXTD0v1Sh6vW+onb+jnlTNlrsLu59UD7qjeqfHe35zO0TTlb8TLN3Rh3HdyPyV2Nq1UDtbXt3Ux+L/SWelxte0Y+4uVfgTYzj5j4mE9TTOg9tup6SBpVvV1f6f/YzQZWJnnHgbPSADkCp6IcXtlJ9EMPjKPwjh1WimLpOMjJ2Z6hgSQLdxXS89R5cxa1MOlKrqrlgD0IOhEh+ZMIyU66N7gQX6+ndT8r/ADmLqOFUWyi85l58SRcrb9JDPuPHcY13bbfu200mqbcWfTb+IzVNmPRRUlzYiIkjwREQBERAEREAutGp+p0A37aqPpPS+CUxSSplH7GgFXwsLfhPL8BQc8PVUs92qOU95bbuBe/s/wDk9F5f4h2qhgDlr0rHTQEjUHpY3EzdDhStx2mWbk1GHcU/FVSSSZ94XDVGo1WFOoV9WbhSQbNrY99ge6S3YUMPUPaAVXB0HuD4e8fPSWjhnHRUspAA6dPLpLU7ktkclAgOX6t6NIAjMpqG19d7iw75Ic4YgVMM1Qe/Rp381exH3yzPw6nUAzKpym6uNGB6gj/DKZzfhzh6JpFmZGBs1tVu4Oo2Y6HQETL1EEtPYvfLi/cixXvZE8j41h8lW3VKbfFkBM4Z3cbxQqVmYAgAIoB3yqigX+U4ZtR6KKkubEREkeGIvEwRAM3mM8xefDCAbM/nOvheFFWoFZlVd2ZjlFh3X7idpHgTdRqBTvuCCOoO4kLFJxajzJRxlZ5HomKxFQIi06KIFUhWvnBGo62MmBhycLRXtWUimljdiL2F7jzkFwvnjBVEC4qjlYD2lByk959HYnykpSxnDqgPZYl0HujP3W2sdZ8bON9Mt4yTT54yvHc1eKE1hM48RhK7e1Z7e8puZsweIeme8ec1/bUBYDI4BsGdqmosDcAMJleKUxvh8IfPOfq0tLXXdaz8vqR/DosdDmdlGrX+IEi+PceFUZmrLlDKvY5gQVX0iWK6G7dD0E4W5moINcHgz/TB+oM4MXzTQOv2bCL32CDp0FpCd1964XHb9Ptk4VqDyXXlTC0MZhT2tCmyLUdEzKL5BYgX3Frkb7ATzn9IPCcJh8QFwrgggl6YOYIwOwbx6d1vGZxHPFTLkVsqa+ggyLrKoFNySbkky5/zdHqK7nZKTUez1ffcVL3Dqe59RET6IpCIiAYtAERAFomYgGLTMRAEyHPU/OYiMAxMxEAREQBERAP/2Q=="/>
          <p:cNvSpPr>
            <a:spLocks noChangeAspect="1" noChangeArrowheads="1"/>
          </p:cNvSpPr>
          <p:nvPr/>
        </p:nvSpPr>
        <p:spPr bwMode="auto">
          <a:xfrm>
            <a:off x="0" y="-547688"/>
            <a:ext cx="1143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5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dirty="0" smtClean="0"/>
              <a:t>Benefits</a:t>
            </a:r>
            <a:endParaRPr kumimoji="0" lang="en-US" altLang="ko-KR" sz="2400" b="1" dirty="0" smtClean="0"/>
          </a:p>
        </p:txBody>
      </p:sp>
      <p:sp>
        <p:nvSpPr>
          <p:cNvPr id="15" name="모서리가 둥근 직사각형 35"/>
          <p:cNvSpPr/>
          <p:nvPr/>
        </p:nvSpPr>
        <p:spPr>
          <a:xfrm>
            <a:off x="288757" y="1080764"/>
            <a:ext cx="8624583" cy="432048"/>
          </a:xfrm>
          <a:prstGeom prst="roundRect">
            <a:avLst>
              <a:gd name="adj" fmla="val 27806"/>
            </a:avLst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prstClr val="white"/>
                </a:solidFill>
              </a:rPr>
              <a:t>QSR </a:t>
            </a:r>
            <a:r>
              <a:rPr lang="en-US" altLang="ko-KR" sz="2000" dirty="0" smtClean="0">
                <a:solidFill>
                  <a:prstClr val="white"/>
                </a:solidFill>
              </a:rPr>
              <a:t>Owner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8608" y="3404496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Unique communication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customized via remote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management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8" name="Oval 90" descr="구슬1"/>
          <p:cNvSpPr>
            <a:spLocks noChangeArrowheads="1"/>
          </p:cNvSpPr>
          <p:nvPr/>
        </p:nvSpPr>
        <p:spPr bwMode="auto">
          <a:xfrm>
            <a:off x="400616" y="3686607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852574" y="1626902"/>
            <a:ext cx="3600450" cy="1428760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Branding.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0" name="Oval 90" descr="구슬1"/>
          <p:cNvSpPr>
            <a:spLocks noChangeArrowheads="1"/>
          </p:cNvSpPr>
          <p:nvPr/>
        </p:nvSpPr>
        <p:spPr bwMode="auto">
          <a:xfrm>
            <a:off x="4884826" y="1912654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819944" y="3421478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Premium Site.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2" name="Oval 90" descr="구슬1"/>
          <p:cNvSpPr>
            <a:spLocks noChangeArrowheads="1"/>
          </p:cNvSpPr>
          <p:nvPr/>
        </p:nvSpPr>
        <p:spPr bwMode="auto">
          <a:xfrm>
            <a:off x="4891952" y="3709574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819944" y="5138467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Increase customer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retention.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4" name="Oval 90" descr="구슬1"/>
          <p:cNvSpPr>
            <a:spLocks noChangeArrowheads="1"/>
          </p:cNvSpPr>
          <p:nvPr/>
        </p:nvSpPr>
        <p:spPr bwMode="auto">
          <a:xfrm>
            <a:off x="4891952" y="5407326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57158" y="5106429"/>
            <a:ext cx="428628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LED monitors don’t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heat the environment.</a:t>
            </a:r>
          </a:p>
        </p:txBody>
      </p:sp>
      <p:sp>
        <p:nvSpPr>
          <p:cNvPr id="26" name="Oval 90" descr="구슬1"/>
          <p:cNvSpPr>
            <a:spLocks noChangeArrowheads="1"/>
          </p:cNvSpPr>
          <p:nvPr/>
        </p:nvSpPr>
        <p:spPr bwMode="auto">
          <a:xfrm>
            <a:off x="402662" y="5384818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34" name="Oval 90" descr="구슬1"/>
          <p:cNvSpPr>
            <a:spLocks noChangeArrowheads="1"/>
          </p:cNvSpPr>
          <p:nvPr/>
        </p:nvSpPr>
        <p:spPr bwMode="auto">
          <a:xfrm>
            <a:off x="431760" y="1895995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pic>
        <p:nvPicPr>
          <p:cNvPr id="36" name="Picture 5" descr="D:\LFD\3.사진\3.LFDcom기능사진\신규\LFD_100628_feature_mai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8907" y="5119147"/>
            <a:ext cx="1690571" cy="98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7647" y="1606448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 More Sales providing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info, promos and price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on time.</a:t>
            </a:r>
          </a:p>
        </p:txBody>
      </p:sp>
      <p:sp>
        <p:nvSpPr>
          <p:cNvPr id="3076" name="AutoShape 4" descr="data:image/jpeg;base64,/9j/4AAQSkZJRgABAQAAAQABAAD/2wBDAAkGBwgHBgkIBwgKCgkLDRYPDQwMDRsUFRAWIB0iIiAdHx8kKDQsJCYxJx8fLT0tMTU3Ojo6Iys/RD84QzQ5Ojf/2wBDAQoKCg0MDRoPDxo3JR8lNzc3Nzc3Nzc3Nzc3Nzc3Nzc3Nzc3Nzc3Nzc3Nzc3Nzc3Nzc3Nzc3Nzc3Nzc3Nzc3Nzf/wAARCABaAFkDASIAAhEBAxEB/8QAHAAAAgMBAQEBAAAAAAAAAAAAAAcEBQYDCAEC/8QAQRAAAQMDAgQEAwMKAgsAAAAAAQIDBAUGEQAhBxIxQRMiUWEUcYEIkaEVFiMyM0JSYoKSVLIXJDVTVXKiseHw8f/EABoBAQADAQEBAAAAAAAAAAAAAAABAwQCBgX/xAAqEQACAQMCBAQHAAAAAAAAAAAAAQIDBBEhMQUGEkFRcdHwEzIzYZGhwf/aAAwDAQACEQMRAD8AeOjRo0Aa+KISCSQAO5190rOPN2ikW+KHEcxNqSSHADuhjoo/1Hy/Lm9NAWdd4wWhSS421NcqD6Dgoht8wPyWcJI+ROl/WuPdUfyii0iNFTzEBchZdUR22HKAfv0u6RREyo4fkZAV+qM9tXcelxo/6iB9BrNUuoQeNz7tny/dXMFN4jFkafe18VrHxFYnhOc4ZUGB/wBHLnVbBrdwW9WBU2ZkhuYVguKW4VeLjsvfzDB760qW0I/VSBqsuOKZERJQnK0HI9//AHfVVO86p4a0N93y0qFtKpGbckeoLbrDFwUKFVov7KU0HMZzyn95J9wQQflqy15Zs3idX7NiN05tliTAQoqDD6ClScnJ5VDpuc75017b42W5UyhqrIepMhWBl39I0ST/ABpGR8yAPfW48o008MZ+jXGJLjzY7ciG+0+w4OZDrSwpKh6gjY67aEBr8OuIabU46tKEIBUpSjgJA7k6qrouWl2tS11CryPCbHlQgDK3VdkpHc/9u+vN188QK1fEtUVBVGpgIKITatjj95xX7x/AYGBncm8Exi5PC3GVevG6BT1OQ7YZTUJAykynMhlJ9h1X+A9CdJyoTKzdtW/KFVcVIdXypLigEAIHYAdBv21Ip1CaaAdlkFXUZ6DVv4zDSeVJ+idYqt2lpDU9NYcvSlipdS6V4dzqhIQhKEgBKRga/Wo7Uhcl3worRcXjJ3ACR6n01CqFWbhSVx3HkFxGArw0kgHuM6xKjUlsj1E+MWFGXwnUWV2LXXwgKGCMj31nF3AjOP0qvlgajLrxJ2ZJ+a//ABqxWlR9jLU5hso6dWffkaR+JHcQUrCcehwR+OqiVb7ToJjKwf5dx92q78tr7MJ/uOv03XJnNyR20BSyAMJKjn2/+avhRrw2Z8q64pwu4+pDPktf4S6JXa7ZdQS9S5qmvNzKZzlp4A9FI7+nr6HTk/060T/BSdKfh7bQvi60wZ07wE+GX3V8uVOJSUgoT6Eg9e2Oh6a9KfmZb3/CYv8Abrcs41PJVHBzfQsLtkTn2kPi/wA46V4ufgvgz4Pp4nMef8PD/DWApbqnFpi0anypcgjm8NlsqUfU4GTp98fYnxHD154JQTGktOEqAyATybe/mH0zrMfZ2mrXGmwotIaQltXiS6kpw8zhOyGwnHbc9cDfbJ1EoKWjLLe5qW7cqe/j6GBqNtXuywqQ5b81tpIySlkrUB8hk/hrHvSn3v2jqyD2zt92vQNv8ZUTbuFCqFPQhp2WqMxLYWSCeblRlJ7HbcHbOq+/uH0Sr8U6QzEQGWKi2qRPS2MYDZ8yuuxVlKdu++++kYRjshVuq9X55tmEtejXAiDTY8ViNHFeccEOVJcKAkoG5Ox648vqdX0XgXWHHOWp1ymx3Vq2S2VOqV37hO/XVjxfZfuO6KNZVtRUKMBjK228BtnmAACv4QlIB/qA641bPOW9wZoPhR/Dn3LKazkjzK/mP8DYI6dVY9iROEjMopNtdzJx4Vs8Oq9Mot10pNwPOJadjvx0AqRnI5FIUrAPfqc5HtppKqVv2xajlYqduxaNHUMNQy034zpOcJKUjHMeuMnA3OMHC84VzbYadk3deVbiuVt+Qrw0vryprp5+QdCc4G2ABtq3v17h1dUlFSqt4TsMp5GmYo5kN59E+GcE43J6464AxJ0ZiwLHp1woqV33G0ItAbcdcbhx8jmAJJA5d+RPQBO5Ppjdv2PNqMuBKe/N5ui01ACadDKAh1wDPmWBsnPlwMbb7nSiofFtq0oLlFoFMXLpjK1GG9NdCXcK3POEjB8xJGMbYGqBN73xctxh+nVCSJziChuNEVyICepCUE4P4nQHGn1GuWBe7NTq1OLMtZU66w6nHO2tRCinB26KwfUd9enPy9A/3i/7dIy3uFV1XNWUT7ycdYY5wp1Ul7xHnkg5KUgHyjqMkjGdgdP78nxP8O392gEx9o24f9nW6ysjP+tSQM79UoH+Y4+WtPblJl2Vwm8GHHUutSmitLbaMqVId2SMfygpyemEk7DSykoTePHVTLoKmDUSgpVuC2wNx8iGz9+tF9o6vku023mV+VIMuQPUnKUD/OfqNAQLRtSm2C+3cV9z4zMqPlcSmNOBx0r7EgHcjO2NgcEkai0O/wCtVfikquwqWuagx1sCEhQBaijzHzdAQfNk9ScdxpVaddtUwWbwYq9wPJKajV4/I2oHCm21nkbwc/zFeRg7j00BE4Z8QEs1iqJRRXp9drc4uMrS6EjlO4QpRBKUp3OQDt8tS6pxyq9PqcuIaFBQth1TSx46l+ZJ5TvgZ6emvv2d7dWmRULhlMKAQ2GIqlDAVndahn2CRn3OuCbIpVWsm5qvOYbTWILsh0zostTjbqgPFKQD5dubkOM7g76AgzeOFTltkKt+kKV2LyVOAfQnXFcG/eI7lPjyoCoVGdUl1BajeFHbScjxMdVHGcb99sZ1oOCvD96EpdzXDEKORs/Bx3k7kEbuEdtsgA+pOOh1J4LVyoM2pXqxV5zrtNpqOWNHKiUtBKStQSPTBQAO3TQEbiZYFIZfgqVUqVb9JhxAyhS0lb8hQJJPIN1H3ySTnSkqDEJipMM21LmTVpUkJkFnwlLd5vL4aASodsZOSew13gqi1+tSJlzVpUMOkuOPlhby1qJ/VSB029SAMaePCem8O/HU5bbxm1Vkc6nJqSHkjplKSAAN8ZSO4yd9AM+H4vwjHxP7bw0+J/zY3/HXbRo0B5h4V1SHQuI8iVc0luOtCJCFuudA9nf78KH1x31nrrqEu8bnrFYjsOONjL2AMlthOEgn5Dlz7nTxvbg3TLlqjlThT10yU+rmfAZDrbh7q5cpIJ7749snOtFZVg0e0YEiNFQqS5KTyyXpABLo38uOgTudvvzoBIcJaPZVaeMG5TKdqr75RGjpK0tqQEg5ygbHPNnJxgDTi4h3tR7Ihwo8unKmOrSVRY6QkJTyAAEk/q9cZAJ66T/CQRIfFfE7wo/hGSlpKiAlK9xgZ9ubUXjbXWK7fL3wbyXY8JlEZC0KylRGVKI+qiPpoBv1m6n5PBybXpiW2XpkNaW0M5wjxFFCBk9SAoZPqCcDprDcPOJ9At2xW6TU4kl2VHWshptsKD3MsqByTgYzjf076ylCpF6XXRItHadeTQmV8zZkeRodTkHHMvqcAZA9ta5ixLQtCMiZdc9Mp7qlLhKUqIP7rafMr65HsNY699RpPozmXgtWdxpylr2ItrcS7kql3z5opL1RiS2gyqFGziMgFXIQojGd1ZKsZz2wAJ9EtaoU/hbUaHWJkakqmTg+6664FBDQSjYkHGSUDbPQ/TVNXOLXgMfA2nTmobCByoedbA5R08rY8o7dc/LUOnWFfV9SETaqXmWFdH6iopwMjPI317dgAfXXMZXdXXCgvy/Rfsl9C+5UTIFi0xsoNVqlXkpJB+EbSw2SPdYJx7jOrHg1FkTOJUSRS47rURguOPZXzBpopUAFKwM5JA6e+NtM+3+CFt09KV1ZyRVHtshai02D7JSc/eo6YlLpNPpEYR6XCjxGc55GGwgE+px1OtVODju2/P3g4byTdGjRqwgNGjRoBQX9wYFcrD9Voc5qK5JUVvR3kHkKz1Ukjpk7kY6k79tKO05sK1blfNy0pUkxwposKSlRadCh5sHYkYI+udeuj00k/tEwoqIcKYiMymUtYSt8NgLUADgFXUjXM4KcXF7MlPDyZmv8WqrUVCJbcT4MLIQlZAceWTgAJGMD0xgn0Oult8IbmuV8VG431wGncKWuSS5IcGB+6Tttt5iCMdNMjgvTKe1bjExqDGRKUgBT6WUhZHurGdMYdBqqhbUqCxTjgmU5S3MranD23LXCF0+ClyWkby5H6Rwn1BOyf6QNavRo1echo0aNAGjRo0B//9k="/>
          <p:cNvSpPr>
            <a:spLocks noChangeAspect="1" noChangeArrowheads="1"/>
          </p:cNvSpPr>
          <p:nvPr/>
        </p:nvSpPr>
        <p:spPr bwMode="auto">
          <a:xfrm>
            <a:off x="0" y="-411163"/>
            <a:ext cx="8477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8" name="AutoShape 6" descr="data:image/jpeg;base64,/9j/4AAQSkZJRgABAQAAAQABAAD/2wBDAAkGBwgHBgkIBwgKCgkLDRYPDQwMDRsUFRAWIB0iIiAdHx8kKDQsJCYxJx8fLT0tMTU3Ojo6Iys/RD84QzQ5Ojf/2wBDAQoKCg0MDRoPDxo3JR8lNzc3Nzc3Nzc3Nzc3Nzc3Nzc3Nzc3Nzc3Nzc3Nzc3Nzc3Nzc3Nzc3Nzc3Nzc3Nzc3Nzf/wAARCABaAFkDASIAAhEBAxEB/8QAHAAAAgMBAQEBAAAAAAAAAAAAAAcEBQYDCAEC/8QAQRAAAQMDAgQEAwMKAgsAAAAAAQIDBAUGEQAhBxIxQRMiUWEUcYEIkaEVFiMyM0JSYoKSVLIXJDVTVXKiseHw8f/EABoBAQADAQEBAAAAAAAAAAAAAAABAwQCBgX/xAAqEQACAQMCBAQHAAAAAAAAAAAAAQIDBBEhMQUGEkFRcdHwEzIzYZGhwf/aAAwDAQACEQMRAD8AeOjRo0Aa+KISCSQAO5190rOPN2ikW+KHEcxNqSSHADuhjoo/1Hy/Lm9NAWdd4wWhSS421NcqD6Dgoht8wPyWcJI+ROl/WuPdUfyii0iNFTzEBchZdUR22HKAfv0u6RREyo4fkZAV+qM9tXcelxo/6iB9BrNUuoQeNz7tny/dXMFN4jFkafe18VrHxFYnhOc4ZUGB/wBHLnVbBrdwW9WBU2ZkhuYVguKW4VeLjsvfzDB760qW0I/VSBqsuOKZERJQnK0HI9//AHfVVO86p4a0N93y0qFtKpGbckeoLbrDFwUKFVov7KU0HMZzyn95J9wQQflqy15Zs3idX7NiN05tliTAQoqDD6ClScnJ5VDpuc75017b42W5UyhqrIepMhWBl39I0ST/ABpGR8yAPfW48o008MZ+jXGJLjzY7ciG+0+w4OZDrSwpKh6gjY67aEBr8OuIabU46tKEIBUpSjgJA7k6qrouWl2tS11CryPCbHlQgDK3VdkpHc/9u+vN188QK1fEtUVBVGpgIKITatjj95xX7x/AYGBncm8Exi5PC3GVevG6BT1OQ7YZTUJAykynMhlJ9h1X+A9CdJyoTKzdtW/KFVcVIdXypLigEAIHYAdBv21Ip1CaaAdlkFXUZ6DVv4zDSeVJ+idYqt2lpDU9NYcvSlipdS6V4dzqhIQhKEgBKRga/Wo7Uhcl3worRcXjJ3ACR6n01CqFWbhSVx3HkFxGArw0kgHuM6xKjUlsj1E+MWFGXwnUWV2LXXwgKGCMj31nF3AjOP0qvlgajLrxJ2ZJ+a//ABqxWlR9jLU5hso6dWffkaR+JHcQUrCcehwR+OqiVb7ToJjKwf5dx92q78tr7MJ/uOv03XJnNyR20BSyAMJKjn2/+avhRrw2Z8q64pwu4+pDPktf4S6JXa7ZdQS9S5qmvNzKZzlp4A9FI7+nr6HTk/060T/BSdKfh7bQvi60wZ07wE+GX3V8uVOJSUgoT6Eg9e2Oh6a9KfmZb3/CYv8Abrcs41PJVHBzfQsLtkTn2kPi/wA46V4ufgvgz4Pp4nMef8PD/DWApbqnFpi0anypcgjm8NlsqUfU4GTp98fYnxHD154JQTGktOEqAyATybe/mH0zrMfZ2mrXGmwotIaQltXiS6kpw8zhOyGwnHbc9cDfbJ1EoKWjLLe5qW7cqe/j6GBqNtXuywqQ5b81tpIySlkrUB8hk/hrHvSn3v2jqyD2zt92vQNv8ZUTbuFCqFPQhp2WqMxLYWSCeblRlJ7HbcHbOq+/uH0Sr8U6QzEQGWKi2qRPS2MYDZ8yuuxVlKdu++++kYRjshVuq9X55tmEtejXAiDTY8ViNHFeccEOVJcKAkoG5Ox648vqdX0XgXWHHOWp1ymx3Vq2S2VOqV37hO/XVjxfZfuO6KNZVtRUKMBjK228BtnmAACv4QlIB/qA641bPOW9wZoPhR/Dn3LKazkjzK/mP8DYI6dVY9iROEjMopNtdzJx4Vs8Oq9Mot10pNwPOJadjvx0AqRnI5FIUrAPfqc5HtppKqVv2xajlYqduxaNHUMNQy034zpOcJKUjHMeuMnA3OMHC84VzbYadk3deVbiuVt+Qrw0vryprp5+QdCc4G2ABtq3v17h1dUlFSqt4TsMp5GmYo5kN59E+GcE43J6464AxJ0ZiwLHp1woqV33G0ItAbcdcbhx8jmAJJA5d+RPQBO5Ppjdv2PNqMuBKe/N5ui01ACadDKAh1wDPmWBsnPlwMbb7nSiofFtq0oLlFoFMXLpjK1GG9NdCXcK3POEjB8xJGMbYGqBN73xctxh+nVCSJziChuNEVyICepCUE4P4nQHGn1GuWBe7NTq1OLMtZU66w6nHO2tRCinB26KwfUd9enPy9A/3i/7dIy3uFV1XNWUT7ycdYY5wp1Ul7xHnkg5KUgHyjqMkjGdgdP78nxP8O392gEx9o24f9nW6ysjP+tSQM79UoH+Y4+WtPblJl2Vwm8GHHUutSmitLbaMqVId2SMfygpyemEk7DSykoTePHVTLoKmDUSgpVuC2wNx8iGz9+tF9o6vku023mV+VIMuQPUnKUD/OfqNAQLRtSm2C+3cV9z4zMqPlcSmNOBx0r7EgHcjO2NgcEkai0O/wCtVfikquwqWuagx1sCEhQBaijzHzdAQfNk9ScdxpVaddtUwWbwYq9wPJKajV4/I2oHCm21nkbwc/zFeRg7j00BE4Z8QEs1iqJRRXp9drc4uMrS6EjlO4QpRBKUp3OQDt8tS6pxyq9PqcuIaFBQth1TSx46l+ZJ5TvgZ6emvv2d7dWmRULhlMKAQ2GIqlDAVndahn2CRn3OuCbIpVWsm5qvOYbTWILsh0zostTjbqgPFKQD5dubkOM7g76AgzeOFTltkKt+kKV2LyVOAfQnXFcG/eI7lPjyoCoVGdUl1BajeFHbScjxMdVHGcb99sZ1oOCvD96EpdzXDEKORs/Bx3k7kEbuEdtsgA+pOOh1J4LVyoM2pXqxV5zrtNpqOWNHKiUtBKStQSPTBQAO3TQEbiZYFIZfgqVUqVb9JhxAyhS0lb8hQJJPIN1H3ySTnSkqDEJipMM21LmTVpUkJkFnwlLd5vL4aASodsZOSew13gqi1+tSJlzVpUMOkuOPlhby1qJ/VSB029SAMaePCem8O/HU5bbxm1Vkc6nJqSHkjplKSAAN8ZSO4yd9AM+H4vwjHxP7bw0+J/zY3/HXbRo0B5h4V1SHQuI8iVc0luOtCJCFuudA9nf78KH1x31nrrqEu8bnrFYjsOONjL2AMlthOEgn5Dlz7nTxvbg3TLlqjlThT10yU+rmfAZDrbh7q5cpIJ7749snOtFZVg0e0YEiNFQqS5KTyyXpABLo38uOgTudvvzoBIcJaPZVaeMG5TKdqr75RGjpK0tqQEg5ygbHPNnJxgDTi4h3tR7Ihwo8unKmOrSVRY6QkJTyAAEk/q9cZAJ66T/CQRIfFfE7wo/hGSlpKiAlK9xgZ9ubUXjbXWK7fL3wbyXY8JlEZC0KylRGVKI+qiPpoBv1m6n5PBybXpiW2XpkNaW0M5wjxFFCBk9SAoZPqCcDprDcPOJ9At2xW6TU4kl2VHWshptsKD3MsqByTgYzjf076ylCpF6XXRItHadeTQmV8zZkeRodTkHHMvqcAZA9ta5ixLQtCMiZdc9Mp7qlLhKUqIP7rafMr65HsNY699RpPozmXgtWdxpylr2ItrcS7kql3z5opL1RiS2gyqFGziMgFXIQojGd1ZKsZz2wAJ9EtaoU/hbUaHWJkakqmTg+6664FBDQSjYkHGSUDbPQ/TVNXOLXgMfA2nTmobCByoedbA5R08rY8o7dc/LUOnWFfV9SETaqXmWFdH6iopwMjPI317dgAfXXMZXdXXCgvy/Rfsl9C+5UTIFi0xsoNVqlXkpJB+EbSw2SPdYJx7jOrHg1FkTOJUSRS47rURguOPZXzBpopUAFKwM5JA6e+NtM+3+CFt09KV1ZyRVHtshai02D7JSc/eo6YlLpNPpEYR6XCjxGc55GGwgE+px1OtVODju2/P3g4byTdGjRqwgNGjRoBQX9wYFcrD9Voc5qK5JUVvR3kHkKz1Ukjpk7kY6k79tKO05sK1blfNy0pUkxwposKSlRadCh5sHYkYI+udeuj00k/tEwoqIcKYiMymUtYSt8NgLUADgFXUjXM4KcXF7MlPDyZmv8WqrUVCJbcT4MLIQlZAceWTgAJGMD0xgn0Oult8IbmuV8VG431wGncKWuSS5IcGB+6Tttt5iCMdNMjgvTKe1bjExqDGRKUgBT6WUhZHurGdMYdBqqhbUqCxTjgmU5S3MranD23LXCF0+ClyWkby5H6Rwn1BOyf6QNavRo1echo0aNAGjRo0B//9k="/>
          <p:cNvSpPr>
            <a:spLocks noChangeAspect="1" noChangeArrowheads="1"/>
          </p:cNvSpPr>
          <p:nvPr/>
        </p:nvSpPr>
        <p:spPr bwMode="auto">
          <a:xfrm>
            <a:off x="0" y="-411163"/>
            <a:ext cx="8477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409038" y="1600120"/>
            <a:ext cx="2307538" cy="1571577"/>
            <a:chOff x="6409038" y="1600120"/>
            <a:chExt cx="2307538" cy="1571577"/>
          </a:xfrm>
        </p:grpSpPr>
        <p:pic>
          <p:nvPicPr>
            <p:cNvPr id="28" name="Picture 4" descr="http://blogfiles.naver.net/20110224_172/vpsh_1298530856877CGKcM_JPEG/a1.jpg"/>
            <p:cNvPicPr>
              <a:picLocks noChangeAspect="1" noChangeArrowheads="1"/>
            </p:cNvPicPr>
            <p:nvPr/>
          </p:nvPicPr>
          <p:blipFill>
            <a:blip r:embed="rId4" cstate="print"/>
            <a:srcRect l="13745" t="19932" r="13405" b="14577"/>
            <a:stretch>
              <a:fillRect/>
            </a:stretch>
          </p:blipFill>
          <p:spPr bwMode="auto">
            <a:xfrm>
              <a:off x="6869369" y="1700170"/>
              <a:ext cx="675536" cy="5693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8" descr="http://t3.gstatic.com/images?q=tbn:ANd9GcSQzKnsb-4soUVhJqxj96yjKUfK_XzPCnMK5P3wDvDlOFEmUdfSdnX2me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1848" y="1600120"/>
              <a:ext cx="734445" cy="7956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74" name="Picture 2" descr="http://t1.gstatic.com/images?q=tbn:ANd9GcShDbTVn9XTkdI3hb5olV2sUY8sTqac94HGVV14hmcY2gQ4Ecw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9038" y="2567143"/>
              <a:ext cx="1385243" cy="4019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80" name="Picture 8" descr="http://smartcanucks.ca/wp-content/uploads/2010/02/pizza-hut-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90703" y="2440748"/>
              <a:ext cx="725873" cy="7309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082" name="Picture 10" descr="http://t0.gstatic.com/images?q=tbn:ANd9GcTP9hxlO__aq2hZJwBFSTOs-3oXONY0Zq6voPFUbrsI82CfbDOHH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0356" y="5219136"/>
            <a:ext cx="1762897" cy="115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1 Imagen" descr="haagen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09102" y="1735703"/>
            <a:ext cx="1647568" cy="113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0" name="그룹 45"/>
          <p:cNvGrpSpPr/>
          <p:nvPr/>
        </p:nvGrpSpPr>
        <p:grpSpPr>
          <a:xfrm>
            <a:off x="6804454" y="3423925"/>
            <a:ext cx="1915572" cy="1308764"/>
            <a:chOff x="282011" y="2400968"/>
            <a:chExt cx="4153256" cy="2743600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7242" r="7364"/>
            <a:stretch>
              <a:fillRect/>
            </a:stretch>
          </p:blipFill>
          <p:spPr bwMode="auto">
            <a:xfrm>
              <a:off x="282011" y="2400968"/>
              <a:ext cx="4153256" cy="2743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88763" y="2936578"/>
              <a:ext cx="3238856" cy="12431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6" name="Group 45"/>
          <p:cNvGrpSpPr/>
          <p:nvPr/>
        </p:nvGrpSpPr>
        <p:grpSpPr>
          <a:xfrm>
            <a:off x="2702010" y="3583459"/>
            <a:ext cx="1721709" cy="980029"/>
            <a:chOff x="2632853" y="3509892"/>
            <a:chExt cx="2064241" cy="1020645"/>
          </a:xfrm>
        </p:grpSpPr>
        <p:pic>
          <p:nvPicPr>
            <p:cNvPr id="44" name="Picture 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672733" y="3509892"/>
              <a:ext cx="2000264" cy="436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632853" y="4101909"/>
              <a:ext cx="2064241" cy="4286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6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dirty="0" smtClean="0"/>
              <a:t>Benefits</a:t>
            </a:r>
            <a:endParaRPr kumimoji="0" lang="en-US" altLang="ko-KR" sz="2400" b="1" dirty="0" smtClean="0"/>
          </a:p>
        </p:txBody>
      </p:sp>
      <p:sp>
        <p:nvSpPr>
          <p:cNvPr id="15" name="모서리가 둥근 직사각형 35"/>
          <p:cNvSpPr/>
          <p:nvPr/>
        </p:nvSpPr>
        <p:spPr>
          <a:xfrm>
            <a:off x="288757" y="1080764"/>
            <a:ext cx="8624583" cy="432048"/>
          </a:xfrm>
          <a:prstGeom prst="roundRect">
            <a:avLst>
              <a:gd name="adj" fmla="val 27806"/>
            </a:avLst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prstClr val="white"/>
                </a:solidFill>
              </a:rPr>
              <a:t>QSR </a:t>
            </a:r>
            <a:r>
              <a:rPr lang="en-US" altLang="ko-KR" sz="2000" dirty="0" smtClean="0">
                <a:solidFill>
                  <a:prstClr val="white"/>
                </a:solidFill>
              </a:rPr>
              <a:t>Owner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8608" y="3404496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Labor costs saved after to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eliminate print graphic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menus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8" name="Oval 90" descr="구슬1"/>
          <p:cNvSpPr>
            <a:spLocks noChangeArrowheads="1"/>
          </p:cNvSpPr>
          <p:nvPr/>
        </p:nvSpPr>
        <p:spPr bwMode="auto">
          <a:xfrm>
            <a:off x="400616" y="3686607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57158" y="5106429"/>
            <a:ext cx="428628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Staff training costs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save </a:t>
            </a:r>
          </a:p>
        </p:txBody>
      </p:sp>
      <p:sp>
        <p:nvSpPr>
          <p:cNvPr id="26" name="Oval 90" descr="구슬1"/>
          <p:cNvSpPr>
            <a:spLocks noChangeArrowheads="1"/>
          </p:cNvSpPr>
          <p:nvPr/>
        </p:nvSpPr>
        <p:spPr bwMode="auto">
          <a:xfrm>
            <a:off x="402662" y="5384818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34" name="Oval 90" descr="구슬1"/>
          <p:cNvSpPr>
            <a:spLocks noChangeArrowheads="1"/>
          </p:cNvSpPr>
          <p:nvPr/>
        </p:nvSpPr>
        <p:spPr bwMode="auto">
          <a:xfrm>
            <a:off x="431760" y="1895995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3528" y="1627044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 Support the customers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to choose orders in line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speeding up it.</a:t>
            </a:r>
          </a:p>
        </p:txBody>
      </p:sp>
      <p:pic>
        <p:nvPicPr>
          <p:cNvPr id="2050" name="Picture 2" descr="http://t0.gstatic.com/images?q=tbn:ANd9GcSYYTwwuJzYrtri7-bcNQ20XJH6LyVmaL6EfwRWHGv8y9Yj8tM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340" y="1669449"/>
            <a:ext cx="1795849" cy="135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engesetre.com.br/GIFs/treinament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243" y="4992130"/>
            <a:ext cx="1714500" cy="117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t1.gstatic.com/images?q=tbn:ANd9GcTctNoZlwaBVHStJc8_NjD-fRJRy5dAq3KRWQkYpVhBUKKkcyj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0334" y="3447351"/>
            <a:ext cx="1276350" cy="121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7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dirty="0" smtClean="0"/>
              <a:t>Benefits</a:t>
            </a:r>
            <a:endParaRPr kumimoji="0" lang="en-US" altLang="ko-KR" sz="2400" b="1" dirty="0" smtClean="0"/>
          </a:p>
        </p:txBody>
      </p:sp>
      <p:sp>
        <p:nvSpPr>
          <p:cNvPr id="15" name="모서리가 둥근 직사각형 35"/>
          <p:cNvSpPr/>
          <p:nvPr/>
        </p:nvSpPr>
        <p:spPr>
          <a:xfrm>
            <a:off x="288757" y="1080764"/>
            <a:ext cx="8616345" cy="432048"/>
          </a:xfrm>
          <a:prstGeom prst="roundRect">
            <a:avLst>
              <a:gd name="adj" fmla="val 27806"/>
            </a:avLst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prstClr val="white"/>
                </a:solidFill>
              </a:rPr>
              <a:t>Customers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8608" y="3404496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Easy way to discover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promos and what is new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8" name="Oval 90" descr="구슬1"/>
          <p:cNvSpPr>
            <a:spLocks noChangeArrowheads="1"/>
          </p:cNvSpPr>
          <p:nvPr/>
        </p:nvSpPr>
        <p:spPr bwMode="auto">
          <a:xfrm>
            <a:off x="400616" y="3686607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852574" y="1626902"/>
            <a:ext cx="3600450" cy="1428760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Interactive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0" name="Oval 90" descr="구슬1"/>
          <p:cNvSpPr>
            <a:spLocks noChangeArrowheads="1"/>
          </p:cNvSpPr>
          <p:nvPr/>
        </p:nvSpPr>
        <p:spPr bwMode="auto">
          <a:xfrm>
            <a:off x="4884826" y="1912654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819944" y="3421478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Good Atmosphere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2" name="Oval 90" descr="구슬1"/>
          <p:cNvSpPr>
            <a:spLocks noChangeArrowheads="1"/>
          </p:cNvSpPr>
          <p:nvPr/>
        </p:nvSpPr>
        <p:spPr bwMode="auto">
          <a:xfrm>
            <a:off x="4891952" y="3709574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819944" y="5014897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Entertainment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4" name="Oval 90" descr="구슬1"/>
          <p:cNvSpPr>
            <a:spLocks noChangeArrowheads="1"/>
          </p:cNvSpPr>
          <p:nvPr/>
        </p:nvSpPr>
        <p:spPr bwMode="auto">
          <a:xfrm>
            <a:off x="4891952" y="5283758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57158" y="4991097"/>
            <a:ext cx="428628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</a:t>
            </a:r>
            <a:r>
              <a:rPr lang="en-US" altLang="ko-KR" sz="1400" b="1" dirty="0" err="1" smtClean="0">
                <a:cs typeface="Arial" pitchFamily="34" charset="0"/>
              </a:rPr>
              <a:t>Infos</a:t>
            </a:r>
            <a:r>
              <a:rPr lang="en-US" altLang="ko-KR" sz="1400" b="1" dirty="0" smtClean="0">
                <a:cs typeface="Arial" pitchFamily="34" charset="0"/>
              </a:rPr>
              <a:t> about news,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healthy, weather, etc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forecast, etc</a:t>
            </a:r>
          </a:p>
        </p:txBody>
      </p:sp>
      <p:sp>
        <p:nvSpPr>
          <p:cNvPr id="26" name="Oval 90" descr="구슬1"/>
          <p:cNvSpPr>
            <a:spLocks noChangeArrowheads="1"/>
          </p:cNvSpPr>
          <p:nvPr/>
        </p:nvSpPr>
        <p:spPr bwMode="auto">
          <a:xfrm>
            <a:off x="394424" y="5269488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5131685"/>
            <a:ext cx="1800000" cy="118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323528" y="1627044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 More info about the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options available.</a:t>
            </a:r>
          </a:p>
        </p:txBody>
      </p:sp>
      <p:sp>
        <p:nvSpPr>
          <p:cNvPr id="34" name="Oval 90" descr="구슬1"/>
          <p:cNvSpPr>
            <a:spLocks noChangeArrowheads="1"/>
          </p:cNvSpPr>
          <p:nvPr/>
        </p:nvSpPr>
        <p:spPr bwMode="auto">
          <a:xfrm>
            <a:off x="431760" y="1895995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pic>
        <p:nvPicPr>
          <p:cNvPr id="79874" name="Picture 2" descr="http://t1.gstatic.com/images?q=tbn:ANd9GcRL6aXNB_7ZHhdyeqbD7vikuqZ7x3XbQ7eu-K-IjW-WjHHqmHMZg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9810" y="1826454"/>
            <a:ext cx="1856868" cy="1181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157" y="3357446"/>
            <a:ext cx="1189107" cy="147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6" name="Picture 2" descr="http://www.auphandining.com/articles/images/57/1281039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4961" y="1801742"/>
            <a:ext cx="1815327" cy="1210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8" name="Picture 4" descr="http://t0.gstatic.com/images?q=tbn:ANd9GcQ-lAfof95lw29DAqWH7n_rVXzeqvbhAu9LAhJA_sHemgmImL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6151" y="3470123"/>
            <a:ext cx="1746422" cy="1157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10" name="Picture 6" descr="http://t3.gstatic.com/images?q=tbn:ANd9GcRDZdmUtupEVc-xt-hjV5j9BGDzVfCK7X3c2Z5r2RZAO9tDsAB01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7341" y="5116183"/>
            <a:ext cx="1729946" cy="119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1701316"/>
            <a:ext cx="5944810" cy="323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Samsung Solution Proposal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1. </a:t>
            </a:r>
            <a:r>
              <a:rPr lang="en-US" altLang="ko-KR" sz="2400" b="1" dirty="0" smtClean="0"/>
              <a:t>Digital Menu Board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2. Video Wall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3. Interactive Kiosk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4. Outdoor Solution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5.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538" y="4395614"/>
            <a:ext cx="2298121" cy="1673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Digital Menu Board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781157" y="6181351"/>
            <a:ext cx="186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err="1" smtClean="0"/>
              <a:t>Griletto</a:t>
            </a:r>
            <a:r>
              <a:rPr lang="en-US" altLang="ko-KR" sz="1200" dirty="0" smtClean="0"/>
              <a:t>, Brazil]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71407" y="3962026"/>
            <a:ext cx="3124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Mc </a:t>
            </a:r>
            <a:r>
              <a:rPr lang="en-US" altLang="ko-KR" sz="1200" dirty="0" err="1" smtClean="0"/>
              <a:t>Donalds</a:t>
            </a:r>
            <a:r>
              <a:rPr lang="en-US" altLang="ko-KR" sz="1200" dirty="0" smtClean="0"/>
              <a:t>, Turkey]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Dynamic Contents to increase products offering for the customers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99907" y="6190876"/>
            <a:ext cx="186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err="1" smtClean="0"/>
              <a:t>Fini</a:t>
            </a:r>
            <a:r>
              <a:rPr lang="en-US" altLang="ko-KR" sz="1200" dirty="0" smtClean="0"/>
              <a:t> Grill, Italy]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7351" y="1795464"/>
            <a:ext cx="1686480" cy="10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LED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2088" y="3200400"/>
            <a:ext cx="154000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직사각형 38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Slim and light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installation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maintenance cost saving</a:t>
            </a:r>
          </a:p>
        </p:txBody>
      </p:sp>
      <p:grpSp>
        <p:nvGrpSpPr>
          <p:cNvPr id="40" name="그룹 22"/>
          <p:cNvGrpSpPr/>
          <p:nvPr/>
        </p:nvGrpSpPr>
        <p:grpSpPr>
          <a:xfrm>
            <a:off x="7149380" y="4558631"/>
            <a:ext cx="1707297" cy="723899"/>
            <a:chOff x="3455252" y="3429001"/>
            <a:chExt cx="5640439" cy="1857375"/>
          </a:xfrm>
        </p:grpSpPr>
        <p:grpSp>
          <p:nvGrpSpPr>
            <p:cNvPr id="41" name="그룹 28"/>
            <p:cNvGrpSpPr/>
            <p:nvPr/>
          </p:nvGrpSpPr>
          <p:grpSpPr>
            <a:xfrm>
              <a:off x="3549701" y="3429001"/>
              <a:ext cx="5265526" cy="1857375"/>
              <a:chOff x="535732" y="2164081"/>
              <a:chExt cx="4047338" cy="1367770"/>
            </a:xfrm>
          </p:grpSpPr>
          <p:grpSp>
            <p:nvGrpSpPr>
              <p:cNvPr id="44" name="그룹 30"/>
              <p:cNvGrpSpPr/>
              <p:nvPr/>
            </p:nvGrpSpPr>
            <p:grpSpPr>
              <a:xfrm>
                <a:off x="535732" y="2164081"/>
                <a:ext cx="4003209" cy="1367770"/>
                <a:chOff x="449796" y="2708920"/>
                <a:chExt cx="8244408" cy="2616970"/>
              </a:xfrm>
            </p:grpSpPr>
            <p:pic>
              <p:nvPicPr>
                <p:cNvPr id="47" name="Picture 12" descr="C:\Documents and Settings\음소은\바탕 화면\삼성LFD_20100309\100309\LFD_10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49796" y="2924943"/>
                  <a:ext cx="8244408" cy="2400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직사각형 47"/>
                <p:cNvSpPr/>
                <p:nvPr/>
              </p:nvSpPr>
              <p:spPr>
                <a:xfrm>
                  <a:off x="5436096" y="2708920"/>
                  <a:ext cx="3240360" cy="2160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9" name="그림 48" descr="ME46A_FRONT.jpg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5436096" y="2924944"/>
                  <a:ext cx="2965622" cy="1728192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19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10"/>
            <p:cNvPicPr preferRelativeResize="0"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726363" y="3499456"/>
              <a:ext cx="2369328" cy="160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460UXn front panel_Tmax4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455252" y="3498130"/>
              <a:ext cx="2233495" cy="1569133"/>
            </a:xfrm>
            <a:prstGeom prst="rect">
              <a:avLst/>
            </a:prstGeom>
            <a:noFill/>
          </p:spPr>
        </p:pic>
      </p:grpSp>
      <p:sp>
        <p:nvSpPr>
          <p:cNvPr id="51" name="직사각형 50"/>
          <p:cNvSpPr/>
          <p:nvPr/>
        </p:nvSpPr>
        <p:spPr>
          <a:xfrm>
            <a:off x="5200650" y="4566850"/>
            <a:ext cx="2066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operation cost 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200900" y="1985575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MD and ME series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for 16hr</a:t>
            </a: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DE series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for 24hr 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5000628" y="1367407"/>
            <a:ext cx="4071966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5058" y="1226772"/>
            <a:ext cx="2775277" cy="151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72714" y="1226772"/>
            <a:ext cx="1781755" cy="2656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5059" y="2756741"/>
            <a:ext cx="2775276" cy="109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Imagem 4" descr="Foto samsung 1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82957" y="4409183"/>
            <a:ext cx="2133568" cy="164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119371" y="5470498"/>
            <a:ext cx="2000264" cy="4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079491" y="6062515"/>
            <a:ext cx="2064241" cy="42862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sp>
        <p:nvSpPr>
          <p:cNvPr id="73" name="직사각형 38"/>
          <p:cNvSpPr/>
          <p:nvPr/>
        </p:nvSpPr>
        <p:spPr>
          <a:xfrm>
            <a:off x="7238172" y="5495823"/>
            <a:ext cx="1905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Content mgmt                   on time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Customized per 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lications of Competitor Strategies in Mobile Telecom - Final Report">
  <a:themeElements>
    <a:clrScheme name="Chris Li Custom 2">
      <a:dk1>
        <a:srgbClr val="000000"/>
      </a:dk1>
      <a:lt1>
        <a:srgbClr val="FFFFFF"/>
      </a:lt1>
      <a:dk2>
        <a:srgbClr val="1D3A6A"/>
      </a:dk2>
      <a:lt2>
        <a:srgbClr val="3F7BA6"/>
      </a:lt2>
      <a:accent1>
        <a:srgbClr val="E1DFCB"/>
      </a:accent1>
      <a:accent2>
        <a:srgbClr val="E4E4E4"/>
      </a:accent2>
      <a:accent3>
        <a:srgbClr val="BEA887"/>
      </a:accent3>
      <a:accent4>
        <a:srgbClr val="9A7479"/>
      </a:accent4>
      <a:accent5>
        <a:srgbClr val="9C3D2B"/>
      </a:accent5>
      <a:accent6>
        <a:srgbClr val="46722C"/>
      </a:accent6>
      <a:hlink>
        <a:srgbClr val="E19D4B"/>
      </a:hlink>
      <a:folHlink>
        <a:srgbClr val="703BE5"/>
      </a:folHlink>
    </a:clrScheme>
    <a:fontScheme name="Implications of Competitor Strategies in Mobile Telecom - Final Re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defTabSz="914400" eaLnBrk="1" latinLnBrk="0" hangingPunct="1">
          <a:lnSpc>
            <a:spcPct val="100000"/>
          </a:lnSpc>
          <a:buClrTx/>
          <a:buSzTx/>
          <a:buFontTx/>
          <a:buNone/>
          <a:tabLst/>
          <a:defRPr kumimoji="0" sz="1200" b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marL="115888" indent="-115888" latinLnBrk="0">
          <a:buFont typeface="Arial" pitchFamily="34" charset="0"/>
          <a:buChar char="•"/>
          <a:defRPr kumimoji="0" sz="1100" dirty="0" smtClean="0"/>
        </a:defPPr>
      </a:lstStyle>
    </a:txDef>
  </a:objectDefaults>
  <a:extraClrSchemeLst>
    <a:extraClrScheme>
      <a:clrScheme name="Implications of Competitor Strategies in Mobile Telecom - Final Repo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8">
        <a:dk1>
          <a:srgbClr val="000000"/>
        </a:dk1>
        <a:lt1>
          <a:srgbClr val="FFFFFF"/>
        </a:lt1>
        <a:dk2>
          <a:srgbClr val="199B9B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FF6B07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9">
        <a:dk1>
          <a:srgbClr val="000000"/>
        </a:dk1>
        <a:lt1>
          <a:srgbClr val="FFFFFF"/>
        </a:lt1>
        <a:dk2>
          <a:srgbClr val="33CCCC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0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1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703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33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2008</Words>
  <Application>Microsoft Office PowerPoint</Application>
  <PresentationFormat>On-screen Show (4:3)</PresentationFormat>
  <Paragraphs>454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Implications of Competitor Strategies in Mobile Telecom - Final Report</vt:lpstr>
      <vt:lpstr>6_Office 테마</vt:lpstr>
      <vt:lpstr>Samsung LFD solution proposal QSRs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Embedded media player (1/2)</vt:lpstr>
      <vt:lpstr>Embedded media player (2/2)</vt:lpstr>
      <vt:lpstr>Local controlling</vt:lpstr>
      <vt:lpstr>Slim depth</vt:lpstr>
      <vt:lpstr>Light weight</vt:lpstr>
      <vt:lpstr>Eco-friendly LED (1/2)</vt:lpstr>
      <vt:lpstr>Eco-friendly LED (2/2)</vt:lpstr>
      <vt:lpstr>Wireless communication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choijaeil</dc:creator>
  <cp:lastModifiedBy>adriant</cp:lastModifiedBy>
  <cp:revision>120</cp:revision>
  <dcterms:created xsi:type="dcterms:W3CDTF">2012-05-16T06:03:28Z</dcterms:created>
  <dcterms:modified xsi:type="dcterms:W3CDTF">2012-07-27T08:06:18Z</dcterms:modified>
</cp:coreProperties>
</file>